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7" r:id="rId2"/>
    <p:sldId id="256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72" r:id="rId14"/>
    <p:sldId id="273" r:id="rId15"/>
    <p:sldId id="406" r:id="rId16"/>
    <p:sldId id="270" r:id="rId17"/>
    <p:sldId id="274" r:id="rId18"/>
    <p:sldId id="275" r:id="rId19"/>
    <p:sldId id="27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96" r:id="rId36"/>
    <p:sldId id="397" r:id="rId37"/>
    <p:sldId id="295" r:id="rId38"/>
    <p:sldId id="296" r:id="rId39"/>
    <p:sldId id="297" r:id="rId40"/>
    <p:sldId id="298" r:id="rId41"/>
    <p:sldId id="299" r:id="rId42"/>
    <p:sldId id="300" r:id="rId43"/>
    <p:sldId id="398" r:id="rId44"/>
    <p:sldId id="301" r:id="rId45"/>
    <p:sldId id="302" r:id="rId46"/>
    <p:sldId id="303" r:id="rId47"/>
    <p:sldId id="304" r:id="rId48"/>
    <p:sldId id="305" r:id="rId49"/>
    <p:sldId id="399" r:id="rId50"/>
    <p:sldId id="403" r:id="rId51"/>
    <p:sldId id="401" r:id="rId52"/>
    <p:sldId id="307" r:id="rId53"/>
    <p:sldId id="308" r:id="rId54"/>
    <p:sldId id="309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400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5" r:id="rId78"/>
    <p:sldId id="336" r:id="rId79"/>
    <p:sldId id="337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404" r:id="rId92"/>
    <p:sldId id="405" r:id="rId93"/>
    <p:sldId id="350" r:id="rId94"/>
    <p:sldId id="353" r:id="rId95"/>
    <p:sldId id="351" r:id="rId96"/>
    <p:sldId id="352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408" r:id="rId107"/>
    <p:sldId id="411" r:id="rId108"/>
    <p:sldId id="410" r:id="rId109"/>
    <p:sldId id="412" r:id="rId110"/>
    <p:sldId id="413" r:id="rId111"/>
    <p:sldId id="414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3" autoAdjust="0"/>
    <p:restoredTop sz="94660"/>
  </p:normalViewPr>
  <p:slideViewPr>
    <p:cSldViewPr>
      <p:cViewPr varScale="1">
        <p:scale>
          <a:sx n="80" d="100"/>
          <a:sy n="80" d="100"/>
        </p:scale>
        <p:origin x="-1440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bg>
      <p:bgPr>
        <a:blipFill dpi="0" rotWithShape="1">
          <a:blip r:embed="rId2" cstate="print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129841"/>
            <a:ext cx="8072119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AFE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36191"/>
            <a:ext cx="3657600" cy="4590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735" y="3048127"/>
            <a:ext cx="7545070" cy="3348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AFE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getting-started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bootstra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rreachinc.com/blog/far-reach/2014/08/14/6-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://www.devbg.org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r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h.asp" TargetMode="External"/><Relationship Id="rId9" Type="http://schemas.openxmlformats.org/officeDocument/2006/relationships/hyperlink" Target="https://www.w3schools.com/tags/tag_thead.as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jpeg"/><Relationship Id="rId4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881" y="2667000"/>
            <a:ext cx="8072119" cy="2123658"/>
          </a:xfrm>
        </p:spPr>
        <p:txBody>
          <a:bodyPr/>
          <a:lstStyle/>
          <a:p>
            <a:pPr algn="ctr"/>
            <a:r>
              <a:rPr lang="en-US" dirty="0" smtClean="0"/>
              <a:t>UNIT-1</a:t>
            </a:r>
            <a:br>
              <a:rPr lang="en-US" dirty="0" smtClean="0"/>
            </a:br>
            <a:r>
              <a:rPr lang="en-US" b="1" dirty="0" smtClean="0">
                <a:solidFill>
                  <a:srgbClr val="C00000"/>
                </a:solidFill>
              </a:rPr>
              <a:t>Web Essentials and Mark-up language- HTML 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9237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 </a:t>
            </a:r>
            <a:r>
              <a:rPr spc="-160" dirty="0"/>
              <a:t>Web</a:t>
            </a:r>
            <a:r>
              <a:rPr spc="-540" dirty="0"/>
              <a:t> </a:t>
            </a:r>
            <a:r>
              <a:rPr spc="-100" dirty="0"/>
              <a:t>Server?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579360" cy="416139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Website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computer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known as a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 smtClean="0">
                <a:solidFill>
                  <a:srgbClr val="2E2B1F"/>
                </a:solidFill>
                <a:latin typeface="Calibri"/>
                <a:cs typeface="Calibri"/>
              </a:rPr>
              <a:t>server.</a:t>
            </a:r>
            <a:endParaRPr lang="en-IN"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server is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always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connected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internet.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connected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given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unique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address.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example,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68.178.157.132</a:t>
            </a:r>
            <a:endParaRPr sz="2200" dirty="0">
              <a:latin typeface="Calibri"/>
              <a:cs typeface="Calibri"/>
            </a:endParaRPr>
          </a:p>
          <a:p>
            <a:pPr marL="241300" marR="10922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 register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address, also known as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domain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name, </a:t>
            </a: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lang="en-US" sz="2200" spc="-5" dirty="0" err="1" smtClean="0">
                <a:solidFill>
                  <a:srgbClr val="2E2B1F"/>
                </a:solidFill>
                <a:latin typeface="Calibri"/>
                <a:cs typeface="Calibri"/>
              </a:rPr>
              <a:t>Eg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.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eportal.incometax.gov.in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)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have to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specify the IP  address of the 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host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b="1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80" dirty="0" smtClean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site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b="1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Examples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200" b="1" spc="-3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2200" b="1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Servers</a:t>
            </a:r>
            <a:endParaRPr sz="22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Apache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0" dirty="0" smtClean="0">
                <a:solidFill>
                  <a:srgbClr val="2E2B1F"/>
                </a:solidFill>
                <a:latin typeface="Calibri"/>
                <a:cs typeface="Calibri"/>
              </a:rPr>
              <a:t>Tomcat</a:t>
            </a:r>
            <a:endParaRPr lang="en-US" sz="2000" spc="-4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 algn="just"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lang="en-US" sz="2000" spc="-10" dirty="0" smtClean="0">
                <a:solidFill>
                  <a:srgbClr val="2E2B1F"/>
                </a:solidFill>
                <a:cs typeface="Calibri"/>
              </a:rPr>
              <a:t>Glassfish</a:t>
            </a:r>
            <a:endParaRPr lang="en-US" sz="2000" dirty="0" smtClean="0"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Microsoft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IIS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312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 smtClean="0"/>
              <a:t>Short</a:t>
            </a:r>
            <a:r>
              <a:rPr lang="en-US" spc="-95" dirty="0" smtClean="0"/>
              <a:t>-</a:t>
            </a:r>
            <a:r>
              <a:rPr spc="-95" dirty="0" smtClean="0"/>
              <a:t>hand</a:t>
            </a:r>
            <a:r>
              <a:rPr lang="en-IN" spc="-95" dirty="0" smtClean="0"/>
              <a:t> for</a:t>
            </a:r>
            <a:r>
              <a:rPr spc="-95" dirty="0" smtClean="0"/>
              <a:t> </a:t>
            </a:r>
            <a:r>
              <a:rPr lang="en-IN" spc="-120" dirty="0"/>
              <a:t>f</a:t>
            </a:r>
            <a:r>
              <a:rPr spc="-120" dirty="0" err="1" smtClean="0">
                <a:solidFill>
                  <a:schemeClr val="accent6">
                    <a:lumMod val="75000"/>
                  </a:schemeClr>
                </a:solidFill>
              </a:rPr>
              <a:t>ont</a:t>
            </a:r>
            <a:r>
              <a:rPr spc="-37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spc="-100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95400"/>
            <a:ext cx="7391400" cy="132985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font</a:t>
            </a:r>
          </a:p>
          <a:p>
            <a:pPr marL="538480" lvl="1" indent="-229235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Short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hand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rule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setting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multiple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font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endParaRPr sz="24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r>
              <a:rPr lang="en-IN" sz="2400" dirty="0" smtClean="0">
                <a:solidFill>
                  <a:srgbClr val="2E2B1F"/>
                </a:solidFill>
                <a:latin typeface="Calibri"/>
                <a:cs typeface="Calibri"/>
              </a:rPr>
              <a:t> 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0720"/>
            <a:ext cx="5638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 smtClean="0">
                <a:solidFill>
                  <a:srgbClr val="2E2B1F"/>
                </a:solidFill>
                <a:latin typeface="Calibri"/>
                <a:cs typeface="Calibri"/>
              </a:rPr>
              <a:t>Above shorthand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equal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writing</a:t>
            </a:r>
            <a:r>
              <a:rPr sz="24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this: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743200"/>
            <a:ext cx="7416800" cy="309059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2000" b="1" spc="-5" dirty="0" err="1">
                <a:solidFill>
                  <a:srgbClr val="7030A0"/>
                </a:solidFill>
                <a:latin typeface="Consolas"/>
                <a:cs typeface="Consolas"/>
              </a:rPr>
              <a:t>font:italic</a:t>
            </a:r>
            <a:r>
              <a:rPr sz="2000" b="1" spc="-5" dirty="0">
                <a:solidFill>
                  <a:srgbClr val="7030A0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nsolas"/>
                <a:cs typeface="Consolas"/>
              </a:rPr>
              <a:t>red</a:t>
            </a:r>
            <a:r>
              <a:rPr sz="2000" b="1" dirty="0" smtClean="0">
                <a:solidFill>
                  <a:srgbClr val="7030A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7030A0"/>
                </a:solidFill>
                <a:latin typeface="Consolas"/>
                <a:cs typeface="Consolas"/>
              </a:rPr>
              <a:t>bold 12px/16px</a:t>
            </a:r>
            <a:r>
              <a:rPr sz="2000" b="1" spc="-10" dirty="0">
                <a:solidFill>
                  <a:srgbClr val="7030A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7030A0"/>
                </a:solidFill>
                <a:latin typeface="Consolas"/>
                <a:cs typeface="Consolas"/>
              </a:rPr>
              <a:t>verdana</a:t>
            </a:r>
            <a:endParaRPr sz="2000" dirty="0">
              <a:solidFill>
                <a:srgbClr val="7030A0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3733800"/>
            <a:ext cx="7416800" cy="175450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4381500">
              <a:lnSpc>
                <a:spcPct val="90000"/>
              </a:lnSpc>
              <a:spcBef>
                <a:spcPts val="250"/>
              </a:spcBef>
            </a:pPr>
            <a:r>
              <a:rPr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font-style: </a:t>
            </a:r>
            <a:r>
              <a:rPr sz="2000" b="1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italic;  </a:t>
            </a:r>
            <a:r>
              <a:rPr lang="en-US"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red</a:t>
            </a:r>
            <a:r>
              <a:rPr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;  </a:t>
            </a:r>
            <a:endParaRPr lang="en-US" sz="2000" b="1" spc="-5" dirty="0" smtClean="0">
              <a:solidFill>
                <a:schemeClr val="accent5">
                  <a:lumMod val="75000"/>
                </a:schemeClr>
              </a:solidFill>
              <a:latin typeface="Consolas"/>
              <a:cs typeface="Consolas"/>
            </a:endParaRPr>
          </a:p>
          <a:p>
            <a:pPr marL="91440" marR="4381500">
              <a:lnSpc>
                <a:spcPct val="90000"/>
              </a:lnSpc>
              <a:spcBef>
                <a:spcPts val="250"/>
              </a:spcBef>
            </a:pPr>
            <a:r>
              <a:rPr sz="2000" b="1" spc="-5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font-weight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sz="2000" b="1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bold;  font-size: 12px;  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line-height: </a:t>
            </a:r>
            <a:r>
              <a:rPr sz="2000" b="1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16px;  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font-family:</a:t>
            </a:r>
            <a:r>
              <a:rPr sz="2000" b="1" spc="-15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verdana;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1572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Backgrounds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0" y="1371600"/>
            <a:ext cx="7924800" cy="453393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1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background-image</a:t>
            </a:r>
            <a:r>
              <a:rPr lang="en-US"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200" b="1" dirty="0" err="1" smtClean="0">
                <a:solidFill>
                  <a:srgbClr val="006FC0"/>
                </a:solidFill>
                <a:latin typeface="Consolas"/>
                <a:cs typeface="Consolas"/>
              </a:rPr>
              <a:t>url</a:t>
            </a:r>
            <a:r>
              <a:rPr lang="en-US" sz="2200" b="1" dirty="0" smtClean="0">
                <a:solidFill>
                  <a:srgbClr val="006FC0"/>
                </a:solidFill>
                <a:latin typeface="Consolas"/>
                <a:cs typeface="Consolas"/>
              </a:rPr>
              <a:t>("back.gif");</a:t>
            </a:r>
            <a:endParaRPr sz="2200" b="1" dirty="0">
              <a:latin typeface="Consolas"/>
              <a:cs typeface="Consolas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image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background</a:t>
            </a:r>
            <a:endParaRPr lang="en-US" sz="20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background-color</a:t>
            </a:r>
            <a:r>
              <a:rPr lang="en-US"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200" spc="-5" dirty="0" smtClean="0">
                <a:solidFill>
                  <a:srgbClr val="2E2B1F"/>
                </a:solidFill>
                <a:latin typeface="Consolas"/>
                <a:cs typeface="Consolas"/>
              </a:rPr>
              <a:t>color name | hex color value</a:t>
            </a:r>
            <a:endParaRPr sz="2200" dirty="0">
              <a:latin typeface="Consolas"/>
              <a:cs typeface="Consolas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Us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ed to specify background color of any HTML element</a:t>
            </a: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endParaRPr sz="2000" dirty="0">
              <a:latin typeface="Calibri"/>
              <a:cs typeface="Calibri"/>
            </a:endParaRPr>
          </a:p>
          <a:p>
            <a:pPr marL="241300" lvl="1" indent="-228600"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background-repeat</a:t>
            </a:r>
            <a:r>
              <a:rPr lang="en-US"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repeat-x |</a:t>
            </a:r>
            <a:r>
              <a:rPr lang="en-US" sz="20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repeat-y</a:t>
            </a:r>
            <a:r>
              <a:rPr lang="en-US" sz="2000" dirty="0" smtClean="0">
                <a:solidFill>
                  <a:srgbClr val="2E2B1F"/>
                </a:solidFill>
                <a:cs typeface="Consolas"/>
              </a:rPr>
              <a:t> |</a:t>
            </a:r>
            <a:r>
              <a:rPr lang="en-US" sz="200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repeat</a:t>
            </a:r>
            <a:r>
              <a:rPr lang="en-US" sz="2000" dirty="0" smtClean="0">
                <a:solidFill>
                  <a:srgbClr val="2E2B1F"/>
                </a:solidFill>
                <a:cs typeface="Consolas"/>
              </a:rPr>
              <a:t>|</a:t>
            </a:r>
            <a:r>
              <a:rPr lang="en-US" sz="2000" spc="-1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no-repeat</a:t>
            </a:r>
            <a:endParaRPr lang="en-US" sz="2000" dirty="0" smtClean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dirty="0" smtClean="0">
                <a:latin typeface="Consolas"/>
                <a:cs typeface="Consolas"/>
              </a:rPr>
              <a:t>	 - 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used for repeating the small images</a:t>
            </a: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lvl="1" indent="-228600"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background-attachment</a:t>
            </a:r>
            <a:r>
              <a:rPr lang="en-US" sz="22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fixed</a:t>
            </a:r>
            <a:r>
              <a:rPr lang="en-US" sz="2000" spc="-675" dirty="0" smtClean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2E2B1F"/>
                </a:solidFill>
                <a:cs typeface="Calibri"/>
              </a:rPr>
              <a:t>/ </a:t>
            </a:r>
            <a:r>
              <a:rPr lang="en-US" sz="2000" dirty="0" smtClean="0">
                <a:solidFill>
                  <a:srgbClr val="2E2B1F"/>
                </a:solidFill>
                <a:latin typeface="Consolas"/>
                <a:cs typeface="Consolas"/>
              </a:rPr>
              <a:t>scroll</a:t>
            </a:r>
            <a:endParaRPr lang="en-US" sz="2000" dirty="0" smtClean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dirty="0" smtClean="0">
                <a:latin typeface="Consolas"/>
                <a:cs typeface="Consolas"/>
              </a:rPr>
              <a:t>  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onsolas"/>
              </a:rPr>
              <a:t>- 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Used to fix the background image while scrolling through the web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00177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5" dirty="0" smtClean="0"/>
              <a:t>continued...</a:t>
            </a:r>
            <a:endParaRPr sz="4000" spc="-70" dirty="0"/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3400" y="1295401"/>
            <a:ext cx="7467600" cy="442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651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onsolas"/>
                <a:cs typeface="Consolas"/>
              </a:rPr>
              <a:t>background-position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endParaRPr lang="en-IN" sz="2400" b="1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marR="56515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IN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specifies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vertical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horizontal 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position of 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background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r>
              <a:rPr lang="en-IN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Vertical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position: </a:t>
            </a:r>
            <a:r>
              <a:rPr sz="2400" dirty="0">
                <a:solidFill>
                  <a:srgbClr val="2E2B1F"/>
                </a:solidFill>
                <a:latin typeface="Consolas"/>
                <a:cs typeface="Consolas"/>
              </a:rPr>
              <a:t>top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2E2B1F"/>
                </a:solidFill>
                <a:latin typeface="Consolas"/>
                <a:cs typeface="Consolas"/>
              </a:rPr>
              <a:t>center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onsolas"/>
                <a:cs typeface="Consolas"/>
              </a:rPr>
              <a:t>bottom</a:t>
            </a:r>
            <a:endParaRPr sz="2400" dirty="0">
              <a:latin typeface="Consolas"/>
              <a:cs typeface="Consolas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Horizontal </a:t>
            </a:r>
            <a:r>
              <a:rPr sz="2400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position: </a:t>
            </a:r>
            <a:r>
              <a:rPr sz="2400" dirty="0">
                <a:solidFill>
                  <a:srgbClr val="2E2B1F"/>
                </a:solidFill>
                <a:latin typeface="Consolas"/>
                <a:cs typeface="Consolas"/>
              </a:rPr>
              <a:t>left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2E2B1F"/>
                </a:solidFill>
                <a:latin typeface="Consolas"/>
                <a:cs typeface="Consolas"/>
              </a:rPr>
              <a:t>center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onsolas"/>
                <a:cs typeface="Consolas"/>
              </a:rPr>
              <a:t>right</a:t>
            </a:r>
            <a:endParaRPr lang="en-IN" sz="2400" dirty="0" smtClean="0">
              <a:solidFill>
                <a:srgbClr val="2E2B1F"/>
              </a:solidFill>
              <a:latin typeface="Consolas"/>
              <a:cs typeface="Consolas"/>
            </a:endParaRPr>
          </a:p>
          <a:p>
            <a:pPr marL="309245" lvl="1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IN" sz="2400" dirty="0">
              <a:latin typeface="Consolas"/>
              <a:cs typeface="Consolas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Both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can be specified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percentage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pixel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also:</a:t>
            </a:r>
            <a:endParaRPr sz="2400" dirty="0">
              <a:latin typeface="Calibri"/>
              <a:cs typeface="Calibri"/>
            </a:endParaRPr>
          </a:p>
          <a:p>
            <a:pPr marL="431800" marR="1438275" algn="just">
              <a:lnSpc>
                <a:spcPct val="208400"/>
              </a:lnSpc>
              <a:spcBef>
                <a:spcPts val="190"/>
              </a:spcBef>
            </a:pP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background-position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: top left; 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background-position: 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5px</a:t>
            </a:r>
            <a:r>
              <a:rPr sz="2400" b="1" spc="20" dirty="0" smtClean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50</a:t>
            </a:r>
            <a:r>
              <a:rPr lang="en-US" sz="2400" b="1" dirty="0" smtClean="0">
                <a:solidFill>
                  <a:srgbClr val="006FC0"/>
                </a:solidFill>
                <a:latin typeface="Consolas"/>
                <a:cs typeface="Consolas"/>
              </a:rPr>
              <a:t>px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;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9500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</a:t>
            </a:r>
            <a:r>
              <a:rPr spc="-110" dirty="0"/>
              <a:t>o</a:t>
            </a:r>
            <a:r>
              <a:rPr spc="-180" dirty="0"/>
              <a:t>r</a:t>
            </a:r>
            <a:r>
              <a:rPr spc="-110" dirty="0"/>
              <a:t>d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95400"/>
            <a:ext cx="7848600" cy="4318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2E2B1F"/>
                </a:solidFill>
                <a:latin typeface="Consolas"/>
                <a:cs typeface="Consolas"/>
              </a:rPr>
              <a:t>border-width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thin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medium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thick</a:t>
            </a:r>
            <a:r>
              <a:rPr sz="2800" spc="-65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numeric value</a:t>
            </a:r>
            <a:r>
              <a:rPr lang="en-IN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in pixels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(e.g.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10px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lang="en-IN" sz="28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14795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border-color</a:t>
            </a:r>
            <a:r>
              <a:rPr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alias or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RGB</a:t>
            </a:r>
            <a:r>
              <a:rPr sz="2800" spc="3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endParaRPr lang="en-IN" sz="28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 smtClean="0">
              <a:latin typeface="Calibri"/>
              <a:cs typeface="Calibri"/>
            </a:endParaRPr>
          </a:p>
          <a:p>
            <a:pPr marL="241300" marR="12953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 smtClean="0">
                <a:solidFill>
                  <a:srgbClr val="2E2B1F"/>
                </a:solidFill>
                <a:latin typeface="Consolas"/>
                <a:cs typeface="Consolas"/>
              </a:rPr>
              <a:t>border-style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none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hidden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dotted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dashed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solid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double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groove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ridge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lang="en-US" sz="2800" spc="-5" dirty="0" smtClean="0">
                <a:solidFill>
                  <a:srgbClr val="2E2B1F"/>
                </a:solidFill>
                <a:latin typeface="Consolas"/>
                <a:cs typeface="Consolas"/>
              </a:rPr>
              <a:t>etc.</a:t>
            </a:r>
          </a:p>
          <a:p>
            <a:pPr marL="241300" marR="12953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onsolas"/>
              <a:cs typeface="Consolas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Each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property </a:t>
            </a:r>
            <a:r>
              <a:rPr sz="28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can </a:t>
            </a:r>
            <a:r>
              <a:rPr sz="28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be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defined </a:t>
            </a:r>
            <a:r>
              <a:rPr sz="28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separately for 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left, </a:t>
            </a:r>
            <a:r>
              <a:rPr sz="28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top, bottom  </a:t>
            </a:r>
            <a:r>
              <a:rPr sz="28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and</a:t>
            </a: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b="1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right</a:t>
            </a:r>
            <a:r>
              <a:rPr lang="en-IN" sz="2800" b="1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side</a:t>
            </a:r>
            <a:r>
              <a:rPr lang="en-US" sz="2800" b="1" spc="-1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borders</a:t>
            </a:r>
            <a:endParaRPr sz="2800" b="1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309245" lvl="1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border-top-style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8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border-left-color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8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312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Border </a:t>
            </a:r>
            <a:r>
              <a:rPr spc="-95" dirty="0" smtClean="0"/>
              <a:t>Short</a:t>
            </a:r>
            <a:r>
              <a:rPr lang="en-US" spc="-95" dirty="0" smtClean="0"/>
              <a:t>-</a:t>
            </a:r>
            <a:r>
              <a:rPr spc="-95" dirty="0" smtClean="0"/>
              <a:t>hand</a:t>
            </a:r>
            <a:r>
              <a:rPr spc="-345" dirty="0" smtClean="0"/>
              <a:t> </a:t>
            </a:r>
            <a:r>
              <a:rPr spc="-100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0916" y="1940051"/>
            <a:ext cx="8070215" cy="2585085"/>
            <a:chOff x="470916" y="1940051"/>
            <a:chExt cx="8070215" cy="2585085"/>
          </a:xfrm>
        </p:grpSpPr>
        <p:sp>
          <p:nvSpPr>
            <p:cNvPr id="5" name="object 5"/>
            <p:cNvSpPr/>
            <p:nvPr/>
          </p:nvSpPr>
          <p:spPr>
            <a:xfrm>
              <a:off x="609600" y="2029929"/>
              <a:ext cx="7924800" cy="424815"/>
            </a:xfrm>
            <a:custGeom>
              <a:avLst/>
              <a:gdLst/>
              <a:ahLst/>
              <a:cxnLst/>
              <a:rect l="l" t="t" r="r" b="b"/>
              <a:pathLst>
                <a:path w="7924800" h="424814">
                  <a:moveTo>
                    <a:pt x="7924800" y="0"/>
                  </a:moveTo>
                  <a:lnTo>
                    <a:pt x="0" y="0"/>
                  </a:lnTo>
                  <a:lnTo>
                    <a:pt x="0" y="424726"/>
                  </a:lnTo>
                  <a:lnTo>
                    <a:pt x="7924800" y="424726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029929"/>
              <a:ext cx="7924800" cy="424815"/>
            </a:xfrm>
            <a:custGeom>
              <a:avLst/>
              <a:gdLst/>
              <a:ahLst/>
              <a:cxnLst/>
              <a:rect l="l" t="t" r="r" b="b"/>
              <a:pathLst>
                <a:path w="7924800" h="424814">
                  <a:moveTo>
                    <a:pt x="0" y="424726"/>
                  </a:moveTo>
                  <a:lnTo>
                    <a:pt x="7924800" y="4247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24726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540" y="1940051"/>
              <a:ext cx="3939540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268" y="3276599"/>
              <a:ext cx="7924800" cy="1089660"/>
            </a:xfrm>
            <a:custGeom>
              <a:avLst/>
              <a:gdLst/>
              <a:ahLst/>
              <a:cxnLst/>
              <a:rect l="l" t="t" r="r" b="b"/>
              <a:pathLst>
                <a:path w="7924800" h="1089660">
                  <a:moveTo>
                    <a:pt x="7924800" y="0"/>
                  </a:moveTo>
                  <a:lnTo>
                    <a:pt x="0" y="0"/>
                  </a:lnTo>
                  <a:lnTo>
                    <a:pt x="0" y="1089533"/>
                  </a:lnTo>
                  <a:lnTo>
                    <a:pt x="7924800" y="1089533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0268" y="3276599"/>
              <a:ext cx="7924800" cy="1089660"/>
            </a:xfrm>
            <a:custGeom>
              <a:avLst/>
              <a:gdLst/>
              <a:ahLst/>
              <a:cxnLst/>
              <a:rect l="l" t="t" r="r" b="b"/>
              <a:pathLst>
                <a:path w="7924800" h="1089660">
                  <a:moveTo>
                    <a:pt x="0" y="1089533"/>
                  </a:moveTo>
                  <a:lnTo>
                    <a:pt x="7924800" y="1089533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08953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16" y="3186683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9804" y="3186683"/>
              <a:ext cx="573023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7444" y="3186683"/>
              <a:ext cx="208940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916" y="3515867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9804" y="3515867"/>
              <a:ext cx="573023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7444" y="3515867"/>
              <a:ext cx="2089404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6" y="3845051"/>
              <a:ext cx="1414272" cy="679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9804" y="3845051"/>
              <a:ext cx="573023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7444" y="3845051"/>
              <a:ext cx="2426208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9020" y="1563162"/>
            <a:ext cx="7580580" cy="439030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1935" indent="-229235" algn="just">
              <a:lnSpc>
                <a:spcPct val="10000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lang="en-IN" sz="2200" spc="-5" dirty="0">
                <a:solidFill>
                  <a:srgbClr val="2E2B1F"/>
                </a:solidFill>
                <a:latin typeface="Consolas"/>
                <a:cs typeface="Calibri"/>
              </a:rPr>
              <a:t>S</a:t>
            </a:r>
            <a:r>
              <a:rPr sz="2200" spc="-5" dirty="0" err="1" smtClean="0">
                <a:solidFill>
                  <a:srgbClr val="2E2B1F"/>
                </a:solidFill>
                <a:latin typeface="Calibri"/>
                <a:cs typeface="Calibri"/>
              </a:rPr>
              <a:t>horthand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rule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setting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border properties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once:</a:t>
            </a:r>
            <a:endParaRPr sz="2200" dirty="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459"/>
              </a:spcBef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border: 1px solid</a:t>
            </a:r>
            <a:r>
              <a:rPr sz="2400" b="1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red</a:t>
            </a:r>
            <a:endParaRPr sz="24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 dirty="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equal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writing:</a:t>
            </a:r>
            <a:endParaRPr sz="2200" dirty="0">
              <a:latin typeface="Calibri"/>
              <a:cs typeface="Calibri"/>
            </a:endParaRPr>
          </a:p>
          <a:p>
            <a:pPr marL="12700" marR="4044950">
              <a:lnSpc>
                <a:spcPts val="2590"/>
              </a:lnSpc>
              <a:spcBef>
                <a:spcPts val="1100"/>
              </a:spcBef>
            </a:pPr>
            <a:r>
              <a:rPr sz="2400" b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border-width:1px;  border-color:red;  border-style:solid;</a:t>
            </a:r>
            <a:endParaRPr sz="2400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241935" marR="448309" indent="-228600" algn="just">
              <a:lnSpc>
                <a:spcPct val="100299"/>
              </a:lnSpc>
              <a:spcBef>
                <a:spcPts val="1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Specify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borders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sides via shorthand rules: 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border-top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border-left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border-right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  bottom</a:t>
            </a:r>
            <a:endParaRPr sz="2200" dirty="0">
              <a:latin typeface="Consolas"/>
              <a:cs typeface="Consolas"/>
            </a:endParaRPr>
          </a:p>
          <a:p>
            <a:pPr marL="241935" indent="-229235" algn="just">
              <a:lnSpc>
                <a:spcPct val="10000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avoid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border:0</a:t>
            </a:r>
            <a:endParaRPr sz="22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312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Width </a:t>
            </a:r>
            <a:r>
              <a:rPr spc="-70" dirty="0"/>
              <a:t>and</a:t>
            </a:r>
            <a:r>
              <a:rPr spc="-370" dirty="0"/>
              <a:t> </a:t>
            </a:r>
            <a:r>
              <a:rPr spc="-95" dirty="0" smtClean="0"/>
              <a:t>Height</a:t>
            </a:r>
            <a:r>
              <a:rPr lang="en-US" spc="-95" dirty="0" smtClean="0"/>
              <a:t> of elements</a:t>
            </a:r>
            <a:endParaRPr spc="-95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579360" cy="29104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width</a:t>
            </a:r>
            <a:r>
              <a:rPr sz="2200" b="1" spc="-61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numerical value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width </a:t>
            </a:r>
            <a:r>
              <a:rPr sz="2200" b="1" dirty="0" smtClean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lang="en-US" sz="2200" b="1" dirty="0" smtClean="0">
                <a:solidFill>
                  <a:srgbClr val="2E2B1F"/>
                </a:solidFill>
                <a:latin typeface="Calibri"/>
                <a:cs typeface="Calibri"/>
              </a:rPr>
              <a:t> an</a:t>
            </a:r>
            <a:r>
              <a:rPr sz="2200" b="1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sz="22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e.g.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onsolas"/>
                <a:cs typeface="Consolas"/>
              </a:rPr>
              <a:t>200px</a:t>
            </a:r>
            <a:endParaRPr lang="en-US" sz="2200" spc="-5" dirty="0" smtClean="0">
              <a:solidFill>
                <a:srgbClr val="2E2B1F"/>
              </a:solidFill>
              <a:latin typeface="Consolas"/>
              <a:cs typeface="Consolas"/>
            </a:endParaRPr>
          </a:p>
          <a:p>
            <a:pPr marL="241300" algn="just">
              <a:lnSpc>
                <a:spcPct val="100000"/>
              </a:lnSpc>
            </a:pPr>
            <a:endParaRPr sz="2200" dirty="0">
              <a:latin typeface="Consolas"/>
              <a:cs typeface="Consolas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height</a:t>
            </a:r>
            <a:r>
              <a:rPr sz="2200" b="1" spc="-56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numerical value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height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lang="en-US"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sz="22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e.g.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onsolas"/>
                <a:cs typeface="Consolas"/>
              </a:rPr>
              <a:t>100px</a:t>
            </a:r>
            <a:endParaRPr lang="en-US" sz="2200" spc="-5" dirty="0" smtClean="0">
              <a:solidFill>
                <a:srgbClr val="2E2B1F"/>
              </a:solidFill>
              <a:latin typeface="Consolas"/>
              <a:cs typeface="Consolas"/>
            </a:endParaRPr>
          </a:p>
          <a:p>
            <a:pPr marL="241300" algn="just">
              <a:lnSpc>
                <a:spcPct val="100000"/>
              </a:lnSpc>
            </a:pPr>
            <a:endParaRPr sz="2200" dirty="0">
              <a:latin typeface="Consolas"/>
              <a:cs typeface="Consolas"/>
            </a:endParaRPr>
          </a:p>
          <a:p>
            <a:pPr marL="266700" lvl="1" indent="-266700" algn="just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180975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default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height of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defined by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 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lang="en-US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615553"/>
          </a:xfrm>
        </p:spPr>
        <p:txBody>
          <a:bodyPr/>
          <a:lstStyle/>
          <a:p>
            <a:pPr algn="ctr"/>
            <a:r>
              <a:rPr lang="en-US" sz="3200" b="1" dirty="0" smtClean="0"/>
              <a:t>Style rule cascading and inheritance </a:t>
            </a:r>
            <a:r>
              <a:rPr lang="en-US" sz="4000" dirty="0" smtClean="0"/>
              <a:t>	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838200"/>
            <a:ext cx="7737805" cy="10156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200" b="0" kern="1200" spc="-5" dirty="0" smtClean="0">
                <a:solidFill>
                  <a:schemeClr val="accent2">
                    <a:lumMod val="75000"/>
                  </a:schemeClr>
                </a:solidFill>
              </a:rPr>
              <a:t> CSS inheritance is </a:t>
            </a:r>
            <a:r>
              <a:rPr lang="en-US" sz="2200" b="0" kern="1200" spc="-5" dirty="0" smtClean="0">
                <a:solidFill>
                  <a:schemeClr val="accent2">
                    <a:lumMod val="75000"/>
                  </a:schemeClr>
                </a:solidFill>
              </a:rPr>
              <a:t>not different </a:t>
            </a:r>
            <a:r>
              <a:rPr lang="en-US" sz="2200" b="0" kern="1200" spc="-5" dirty="0" smtClean="0">
                <a:solidFill>
                  <a:schemeClr val="accent2">
                    <a:lumMod val="75000"/>
                  </a:schemeClr>
                </a:solidFill>
              </a:rPr>
              <a:t>than what we understand through the term </a:t>
            </a:r>
            <a:r>
              <a:rPr lang="en-US" sz="2200" b="0" kern="1200" spc="-5" dirty="0" smtClean="0">
                <a:solidFill>
                  <a:schemeClr val="accent2">
                    <a:lumMod val="75000"/>
                  </a:schemeClr>
                </a:solidFill>
              </a:rPr>
              <a:t>“inheritance”.</a:t>
            </a:r>
            <a:endParaRPr lang="en-US" sz="2200" b="0" kern="1200" spc="-5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endParaRPr lang="en-US" sz="2200" b="0" kern="1200" spc="-5" dirty="0">
              <a:solidFill>
                <a:srgbClr val="2E2B1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96191"/>
            <a:ext cx="4291011" cy="536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630" y="3581400"/>
            <a:ext cx="506436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685800"/>
            <a:ext cx="7543800" cy="48904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CSS class called “container” has associated styles with it (namely, font-family, font-size, and border).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 smtClean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We applied the “container” class to a &lt;div&gt; tag, and within the &lt;div&gt; tag, we’ve included a &lt;p&gt; tag.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 smtClean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So, the text inside the &lt;p&gt; tag is getting styled with the font-family and font-size styles, etc. even though the “container” class is applied only to the &lt;div&gt; tag.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400" dirty="0" smtClean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This happens due to CSS inheritance i.e. because the &lt;p&gt; tag is a child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tag of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the &lt;div&gt; tag, it inherited those styles as well.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685800"/>
            <a:ext cx="7848600" cy="3941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/>
              <a:t>There is border on only the &lt;div&gt; tag </a:t>
            </a:r>
            <a:r>
              <a:rPr lang="en-US" sz="2800" b="1" dirty="0" smtClean="0"/>
              <a:t>but not on &lt;p&gt; tag.  </a:t>
            </a:r>
            <a:r>
              <a:rPr lang="en-US" sz="2800" dirty="0" smtClean="0"/>
              <a:t>Why..??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800" dirty="0" smtClean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>
                <a:solidFill>
                  <a:srgbClr val="7030A0"/>
                </a:solidFill>
              </a:rPr>
              <a:t>So, not all CSS styles are inheritable from parent to children.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800" dirty="0" smtClean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In this case, the “border” style is one of those styles that doesn’t get automatically inherited from parent tag to child tags.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247"/>
            <a:ext cx="7388860" cy="615553"/>
          </a:xfrm>
        </p:spPr>
        <p:txBody>
          <a:bodyPr/>
          <a:lstStyle/>
          <a:p>
            <a:r>
              <a:rPr lang="en-US" sz="4000" dirty="0" smtClean="0"/>
              <a:t>Style rule cascading</a:t>
            </a:r>
            <a:endParaRPr lang="en-US" sz="4000" dirty="0"/>
          </a:p>
        </p:txBody>
      </p:sp>
      <p:sp>
        <p:nvSpPr>
          <p:cNvPr id="4" name="object 3"/>
          <p:cNvSpPr txBox="1"/>
          <p:nvPr/>
        </p:nvSpPr>
        <p:spPr>
          <a:xfrm>
            <a:off x="533400" y="695798"/>
            <a:ext cx="7543800" cy="11330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 smtClean="0"/>
              <a:t>Cascading refers to the fact that cumulative styles across multiple CSS rules are applied to each and every HTML tag.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b="1" dirty="0" smtClean="0"/>
              <a:t>CSS styles are directly applied to a particular tag</a:t>
            </a:r>
            <a:r>
              <a:rPr lang="en-US" sz="2400" dirty="0" smtClean="0"/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1800225"/>
            <a:ext cx="48863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525" y="2895600"/>
            <a:ext cx="53244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082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 </a:t>
            </a:r>
            <a:r>
              <a:rPr spc="-160" dirty="0"/>
              <a:t>Web</a:t>
            </a:r>
            <a:r>
              <a:rPr spc="-545" dirty="0"/>
              <a:t> </a:t>
            </a:r>
            <a:r>
              <a:rPr spc="-105" dirty="0"/>
              <a:t>Browser?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04405" cy="248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Browsers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 software installed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PC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and used to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access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35" dirty="0" smtClean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lang="en-IN" sz="2400" spc="-3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Examples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2400" b="1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6FC0"/>
                </a:solidFill>
                <a:latin typeface="Calibri"/>
                <a:cs typeface="Calibri"/>
              </a:rPr>
              <a:t>Browsers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Netscape 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Navigator,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Microsoft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Internet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Explorer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Mozilla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Firefox.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762001"/>
            <a:ext cx="7696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rule is applied for </a:t>
            </a:r>
            <a:r>
              <a:rPr lang="en-US" sz="2400" dirty="0" smtClean="0"/>
              <a:t>all &lt;p&gt; tags and another for tags with the “special-paragraph” is </a:t>
            </a:r>
            <a:r>
              <a:rPr lang="en-US" sz="2400" dirty="0" smtClean="0"/>
              <a:t>class.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Both</a:t>
            </a:r>
            <a:r>
              <a:rPr lang="en-US" sz="2400" dirty="0" smtClean="0"/>
              <a:t> &lt;p&gt; tags have the “font-family” and “font-size” styles applied to it. </a:t>
            </a:r>
          </a:p>
          <a:p>
            <a:endParaRPr lang="en-US" sz="2400" dirty="0" smtClean="0"/>
          </a:p>
          <a:p>
            <a:r>
              <a:rPr lang="en-US" sz="2400" dirty="0" smtClean="0"/>
              <a:t>But the &lt;p&gt; tag with the “special-paragraph” class applied to it </a:t>
            </a:r>
            <a:r>
              <a:rPr lang="en-US" sz="2400" b="1" dirty="0" smtClean="0"/>
              <a:t>overrode</a:t>
            </a:r>
            <a:r>
              <a:rPr lang="en-US" sz="2400" dirty="0" smtClean="0"/>
              <a:t> the “font-size: 14px” style from the previous CSS rule with its own “font-size: 24px” style</a:t>
            </a:r>
          </a:p>
          <a:p>
            <a:endParaRPr lang="en-US" sz="2400" dirty="0" smtClean="0"/>
          </a:p>
          <a:p>
            <a:r>
              <a:rPr lang="en-US" sz="2400" dirty="0" smtClean="0"/>
              <a:t>In addition to overriding a style, the “special-paragraph” class gave the </a:t>
            </a:r>
            <a:r>
              <a:rPr lang="en-US" sz="2400" b="1" dirty="0" smtClean="0"/>
              <a:t>second &lt;p&gt; tag an additional “color: red” style.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62001"/>
            <a:ext cx="7772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srgbClr val="7030A0"/>
                </a:solidFill>
              </a:rPr>
              <a:t>“Cascading” part of CSS comes when there are </a:t>
            </a:r>
            <a:r>
              <a:rPr lang="en-US" sz="2800" b="1" dirty="0" smtClean="0">
                <a:solidFill>
                  <a:srgbClr val="7030A0"/>
                </a:solidFill>
              </a:rPr>
              <a:t>multiple styles </a:t>
            </a:r>
            <a:r>
              <a:rPr lang="en-US" sz="2800" dirty="0" smtClean="0">
                <a:solidFill>
                  <a:srgbClr val="7030A0"/>
                </a:solidFill>
              </a:rPr>
              <a:t>that are </a:t>
            </a:r>
            <a:r>
              <a:rPr lang="en-US" sz="2800" b="1" dirty="0" smtClean="0">
                <a:solidFill>
                  <a:srgbClr val="7030A0"/>
                </a:solidFill>
              </a:rPr>
              <a:t>directly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</a:rPr>
              <a:t>applied to a HTML tag. 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So, in the case of multiple styles, the actual final style applied to a HTML tag is the most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“specific”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one.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330" y="304800"/>
            <a:ext cx="3989070" cy="726440"/>
          </a:xfrm>
        </p:spPr>
        <p:txBody>
          <a:bodyPr/>
          <a:lstStyle/>
          <a:p>
            <a:pPr algn="ctr"/>
            <a:r>
              <a:rPr lang="en-US" b="1" dirty="0" smtClean="0"/>
              <a:t>Bootstrap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11430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Bootstrap is the most popular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HTML,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CSS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JavaScript framework</a:t>
            </a:r>
            <a:r>
              <a:rPr lang="en-US" sz="2400" dirty="0" smtClean="0"/>
              <a:t> for developing </a:t>
            </a:r>
            <a:r>
              <a:rPr lang="en-US" sz="2400" b="1" dirty="0" smtClean="0"/>
              <a:t>responsive, mobile-first </a:t>
            </a:r>
            <a:r>
              <a:rPr lang="en-US" sz="2400" dirty="0" smtClean="0"/>
              <a:t>websites and web applications</a:t>
            </a:r>
            <a:r>
              <a:rPr lang="en-US" dirty="0" smtClean="0"/>
              <a:t>.</a:t>
            </a:r>
            <a:endParaRPr lang="en-US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457450"/>
            <a:ext cx="4657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05400" y="2513380"/>
            <a:ext cx="32004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b="1" dirty="0" smtClean="0"/>
              <a:t>What is Responsive Web Design?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>
                <a:solidFill>
                  <a:srgbClr val="C00000"/>
                </a:solidFill>
              </a:rPr>
              <a:t>Responsive web design is about creating web sites which </a:t>
            </a:r>
            <a:r>
              <a:rPr lang="en-US" sz="2300" b="1" dirty="0" smtClean="0">
                <a:solidFill>
                  <a:srgbClr val="C00000"/>
                </a:solidFill>
              </a:rPr>
              <a:t>automatically</a:t>
            </a:r>
            <a:r>
              <a:rPr lang="en-US" sz="2300" dirty="0" smtClean="0">
                <a:solidFill>
                  <a:srgbClr val="C00000"/>
                </a:solidFill>
              </a:rPr>
              <a:t> </a:t>
            </a:r>
            <a:r>
              <a:rPr lang="en-US" sz="2300" b="1" dirty="0" smtClean="0">
                <a:solidFill>
                  <a:srgbClr val="C00000"/>
                </a:solidFill>
              </a:rPr>
              <a:t>adjust themselves to look good on all devices</a:t>
            </a:r>
            <a:r>
              <a:rPr lang="en-US" sz="2300" dirty="0" smtClean="0">
                <a:solidFill>
                  <a:srgbClr val="C00000"/>
                </a:solidFill>
              </a:rPr>
              <a:t>, from small phones to large desktops.</a:t>
            </a:r>
            <a:endParaRPr lang="en-US" sz="23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617460" cy="707886"/>
          </a:xfrm>
        </p:spPr>
        <p:txBody>
          <a:bodyPr/>
          <a:lstStyle/>
          <a:p>
            <a:r>
              <a:rPr lang="en-US" b="1" dirty="0" smtClean="0"/>
              <a:t>Where to Get Bootstrap?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295400"/>
            <a:ext cx="7772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There are two ways to start using Bootstrap on your own website: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Download Bootstrap from getbootstrap.com:</a:t>
            </a:r>
          </a:p>
          <a:p>
            <a:pPr marL="342900" indent="-342900"/>
            <a:r>
              <a:rPr lang="en-US" sz="2000" dirty="0" smtClean="0"/>
              <a:t>	If you want to download and host Bootstrap yourself, go to </a:t>
            </a:r>
            <a:r>
              <a:rPr lang="en-US" sz="2000" dirty="0" smtClean="0">
                <a:hlinkClick r:id="rId2"/>
              </a:rPr>
              <a:t>getbootstrap.com</a:t>
            </a:r>
            <a:r>
              <a:rPr lang="en-US" sz="2000" dirty="0" smtClean="0"/>
              <a:t>, and follow the instructions there.</a:t>
            </a:r>
          </a:p>
          <a:p>
            <a:pPr marL="342900" indent="-342900"/>
            <a:endParaRPr lang="en-US" sz="2000" b="1" dirty="0" smtClean="0">
              <a:solidFill>
                <a:srgbClr val="0070C0"/>
              </a:solidFill>
            </a:endParaRPr>
          </a:p>
          <a:p>
            <a:pPr marL="342900" indent="-342900"/>
            <a:r>
              <a:rPr lang="en-US" sz="2000" b="1" dirty="0" smtClean="0">
                <a:solidFill>
                  <a:srgbClr val="0070C0"/>
                </a:solidFill>
              </a:rPr>
              <a:t>2.   Include Bootstrap from a CDN :</a:t>
            </a:r>
          </a:p>
          <a:p>
            <a:pPr marL="342900" indent="-342900"/>
            <a:r>
              <a:rPr lang="en-US" sz="2000" b="1" dirty="0" err="1" smtClean="0"/>
              <a:t>MaxCDN</a:t>
            </a:r>
            <a:r>
              <a:rPr lang="en-US" sz="2000" b="1" dirty="0" smtClean="0"/>
              <a:t>:</a:t>
            </a:r>
          </a:p>
          <a:p>
            <a:pPr marL="342900" indent="-342900"/>
            <a:r>
              <a:rPr lang="en-US" sz="1600" dirty="0" smtClean="0"/>
              <a:t>&lt;!-- Latest compiled and minified CSS --&gt;</a:t>
            </a:r>
          </a:p>
          <a:p>
            <a:pPr marL="342900" indent="-342900"/>
            <a:r>
              <a:rPr lang="en-US" sz="1600" dirty="0" smtClean="0"/>
              <a:t>&lt;link </a:t>
            </a:r>
            <a:r>
              <a:rPr lang="en-US" sz="1600" dirty="0" err="1" smtClean="0"/>
              <a:t>rel</a:t>
            </a:r>
            <a:r>
              <a:rPr lang="en-US" sz="1600" dirty="0" smtClean="0"/>
              <a:t>="</a:t>
            </a:r>
            <a:r>
              <a:rPr lang="en-US" sz="1600" dirty="0" err="1" smtClean="0"/>
              <a:t>stylesheet</a:t>
            </a:r>
            <a:r>
              <a:rPr lang="en-US" sz="1600" dirty="0" smtClean="0"/>
              <a:t>" </a:t>
            </a:r>
            <a:r>
              <a:rPr lang="en-US" sz="1600" dirty="0" err="1" smtClean="0"/>
              <a:t>href</a:t>
            </a:r>
            <a:r>
              <a:rPr lang="en-US" sz="1600" dirty="0" smtClean="0"/>
              <a:t>="https://maxcdn.bootstrapcdn.com/bootstrap/3.4.1/css/bootstrap.min.css"&gt;</a:t>
            </a:r>
          </a:p>
          <a:p>
            <a:pPr marL="342900" indent="-342900"/>
            <a:endParaRPr lang="en-US" sz="1600" dirty="0" smtClean="0"/>
          </a:p>
          <a:p>
            <a:pPr marL="342900" indent="-342900"/>
            <a:r>
              <a:rPr lang="en-US" sz="1600" dirty="0" smtClean="0"/>
              <a:t>&lt;!-- </a:t>
            </a:r>
            <a:r>
              <a:rPr lang="en-US" sz="1600" dirty="0" err="1" smtClean="0"/>
              <a:t>jQuery</a:t>
            </a:r>
            <a:r>
              <a:rPr lang="en-US" sz="1600" dirty="0" smtClean="0"/>
              <a:t> library --&gt;</a:t>
            </a:r>
            <a:br>
              <a:rPr lang="en-US" sz="1600" dirty="0" smtClean="0"/>
            </a:br>
            <a:r>
              <a:rPr lang="en-US" sz="1600" dirty="0" smtClean="0"/>
              <a:t>&lt;script </a:t>
            </a:r>
            <a:r>
              <a:rPr lang="en-US" sz="1600" dirty="0" err="1" smtClean="0"/>
              <a:t>src</a:t>
            </a:r>
            <a:r>
              <a:rPr lang="en-US" sz="1600" dirty="0" smtClean="0"/>
              <a:t>="https://ajax.googleapis.com/ajax/libs/jquery/3.5.1/jquery.min.js"&gt;&lt;/script&gt;</a:t>
            </a:r>
          </a:p>
          <a:p>
            <a:pPr marL="342900" indent="-342900"/>
            <a:endParaRPr lang="en-US" sz="1600" dirty="0" smtClean="0"/>
          </a:p>
          <a:p>
            <a:pPr marL="342900" indent="-342900"/>
            <a:r>
              <a:rPr lang="en-US" sz="1600" dirty="0" smtClean="0"/>
              <a:t>&lt;!-- Latest compiled JavaScript --&gt;</a:t>
            </a:r>
            <a:br>
              <a:rPr lang="en-US" sz="1600" dirty="0" smtClean="0"/>
            </a:br>
            <a:r>
              <a:rPr lang="en-US" sz="1600" dirty="0" smtClean="0"/>
              <a:t>&lt;script </a:t>
            </a:r>
            <a:r>
              <a:rPr lang="en-US" sz="1600" dirty="0" err="1" smtClean="0"/>
              <a:t>src</a:t>
            </a:r>
            <a:r>
              <a:rPr lang="en-US" sz="1600" dirty="0" smtClean="0"/>
              <a:t>="https://maxcdn.bootstrapcdn.com/bootstrap/3.4.1/js/bootstrap.min.js"&gt;&lt;/script&gt; 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 smtClean="0"/>
              <a:t>Create First Web Page With Bootstrap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09600" y="1371601"/>
            <a:ext cx="7391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1. Add the HTML5 </a:t>
            </a:r>
            <a:r>
              <a:rPr lang="en-US" sz="2000" b="1" dirty="0" err="1" smtClean="0"/>
              <a:t>doctype</a:t>
            </a:r>
            <a:r>
              <a:rPr lang="en-US" sz="2000" b="1" dirty="0" smtClean="0"/>
              <a:t>:</a:t>
            </a:r>
            <a:endParaRPr lang="en-US" sz="20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Bootstrap uses HTML elements and CSS properties that require the HTML5 </a:t>
            </a:r>
            <a:r>
              <a:rPr lang="en-US" sz="2000" dirty="0" err="1" smtClean="0"/>
              <a:t>doctype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Always include the HTML5 </a:t>
            </a:r>
            <a:r>
              <a:rPr lang="en-US" sz="2000" dirty="0" err="1" smtClean="0"/>
              <a:t>doctype</a:t>
            </a:r>
            <a:r>
              <a:rPr lang="en-US" sz="2000" dirty="0" smtClean="0"/>
              <a:t> at the beginning of the page, along with the </a:t>
            </a:r>
            <a:r>
              <a:rPr lang="en-US" sz="2000" b="1" i="1" dirty="0" err="1" smtClean="0"/>
              <a:t>lang</a:t>
            </a:r>
            <a:r>
              <a:rPr lang="en-US" sz="2000" dirty="0" smtClean="0"/>
              <a:t> attribute and the correct character set: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67100"/>
            <a:ext cx="4057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 smtClean="0"/>
              <a:t>Continued…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391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2. </a:t>
            </a:r>
            <a:r>
              <a:rPr lang="en-US" sz="2400" b="1" dirty="0" smtClean="0"/>
              <a:t>Bootstrap-3 </a:t>
            </a:r>
            <a:r>
              <a:rPr lang="en-US" sz="2400" b="1" dirty="0" smtClean="0"/>
              <a:t>is mobile-first:</a:t>
            </a: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/>
              <a:t>Bootstrap-3 </a:t>
            </a:r>
            <a:r>
              <a:rPr lang="en-US" sz="2000" dirty="0" smtClean="0"/>
              <a:t>is designed to be responsive to mobile devices. Mobile-first styles are part of the core framework.</a:t>
            </a:r>
          </a:p>
          <a:p>
            <a:pPr algn="just"/>
            <a:endParaRPr lang="en-US" sz="20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To ensure proper rendering and touch zooming, add the following &lt;meta&gt; tag inside the &lt;head&gt; element: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7295" y="3352800"/>
            <a:ext cx="883029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191000"/>
            <a:ext cx="8382000" cy="158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 smtClean="0"/>
              <a:t>Continued…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95400"/>
            <a:ext cx="8534400" cy="271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388860" cy="492443"/>
          </a:xfrm>
        </p:spPr>
        <p:txBody>
          <a:bodyPr/>
          <a:lstStyle/>
          <a:p>
            <a:r>
              <a:rPr lang="en-US" sz="3200" b="1" dirty="0" smtClean="0"/>
              <a:t>Basic Bootstrap Page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1000" y="1143000"/>
            <a:ext cx="5410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&lt;!DOCTYPE html&gt;</a:t>
            </a:r>
            <a:br>
              <a:rPr lang="en-US" dirty="0" smtClean="0"/>
            </a:br>
            <a:r>
              <a:rPr lang="en-US" dirty="0" smtClean="0"/>
              <a:t>&lt;html </a:t>
            </a:r>
            <a:r>
              <a:rPr lang="en-US" dirty="0" err="1" smtClean="0"/>
              <a:t>lang</a:t>
            </a:r>
            <a:r>
              <a:rPr lang="en-US" dirty="0" smtClean="0"/>
              <a:t>="en"&gt;</a:t>
            </a:r>
            <a:br>
              <a:rPr lang="en-US" dirty="0" smtClean="0"/>
            </a:br>
            <a:r>
              <a:rPr lang="en-US" dirty="0" smtClean="0"/>
              <a:t>&lt;head&gt;</a:t>
            </a:r>
            <a:br>
              <a:rPr lang="en-US" dirty="0" smtClean="0"/>
            </a:br>
            <a:r>
              <a:rPr lang="en-US" dirty="0" smtClean="0"/>
              <a:t>  &lt;title&gt;Bootstrap Example&lt;/title&gt;</a:t>
            </a:r>
            <a:br>
              <a:rPr lang="en-US" dirty="0" smtClean="0"/>
            </a:br>
            <a:r>
              <a:rPr lang="en-US" dirty="0" smtClean="0"/>
              <a:t>  &lt;meta </a:t>
            </a:r>
            <a:r>
              <a:rPr lang="en-US" dirty="0" err="1" smtClean="0"/>
              <a:t>charset</a:t>
            </a:r>
            <a:r>
              <a:rPr lang="en-US" dirty="0" smtClean="0"/>
              <a:t>="utf-8"&gt;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  &lt;meta name="viewport" content="width=device-width, initial-scale=1"&gt;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&lt;link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 </a:t>
            </a:r>
            <a:r>
              <a:rPr lang="en-US" dirty="0" err="1" smtClean="0"/>
              <a:t>href</a:t>
            </a:r>
            <a:r>
              <a:rPr lang="en-US" dirty="0" smtClean="0"/>
              <a:t>="https://maxcdn.bootstrapcdn.com/bootstrap/3.4.1/css/bootstrap.min.css"&gt;</a:t>
            </a:r>
            <a:br>
              <a:rPr lang="en-US" dirty="0" smtClean="0"/>
            </a:br>
            <a:r>
              <a:rPr lang="en-US" dirty="0" smtClean="0"/>
              <a:t>  &lt;script </a:t>
            </a:r>
            <a:r>
              <a:rPr lang="en-US" dirty="0" err="1" smtClean="0"/>
              <a:t>src</a:t>
            </a:r>
            <a:r>
              <a:rPr lang="en-US" dirty="0" smtClean="0"/>
              <a:t>="https://ajax.googleapis.com/ajax/libs/jquery/3.5.1/jquery.min.js"&gt;&lt;/script&gt;</a:t>
            </a:r>
            <a:br>
              <a:rPr lang="en-US" dirty="0" smtClean="0"/>
            </a:br>
            <a:r>
              <a:rPr lang="en-US" dirty="0" smtClean="0"/>
              <a:t>  &lt;script </a:t>
            </a:r>
            <a:r>
              <a:rPr lang="en-US" dirty="0" err="1" smtClean="0"/>
              <a:t>src</a:t>
            </a:r>
            <a:r>
              <a:rPr lang="en-US" dirty="0" smtClean="0"/>
              <a:t>="https://maxcdn.bootstrapcdn.com/bootstrap/3.4.1/js/bootstrap.min.js"&gt;&lt;/script&gt;</a:t>
            </a:r>
            <a:br>
              <a:rPr lang="en-US" dirty="0" smtClean="0"/>
            </a:br>
            <a:r>
              <a:rPr lang="en-US" dirty="0" smtClean="0"/>
              <a:t>&lt;/head&gt;</a:t>
            </a:r>
            <a:br>
              <a:rPr lang="en-US" dirty="0" smtClean="0"/>
            </a:br>
            <a:r>
              <a:rPr lang="en-US" dirty="0" smtClean="0"/>
              <a:t>&lt;body&gt;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7800" y="1143000"/>
            <a:ext cx="373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&lt;div class="container"&gt;</a:t>
            </a:r>
            <a:br>
              <a:rPr lang="en-US" dirty="0" smtClean="0"/>
            </a:br>
            <a:r>
              <a:rPr lang="en-US" dirty="0" smtClean="0"/>
              <a:t>  &lt;h1&gt;My First Bootstrap Page&lt;/h1&gt;</a:t>
            </a:r>
            <a:br>
              <a:rPr lang="en-US" dirty="0" smtClean="0"/>
            </a:br>
            <a:r>
              <a:rPr lang="en-US" dirty="0" smtClean="0"/>
              <a:t>  &lt;p&gt;This is some text.&lt;/p&gt; </a:t>
            </a:r>
            <a:br>
              <a:rPr lang="en-US" dirty="0" smtClean="0"/>
            </a:br>
            <a:r>
              <a:rPr lang="en-US" dirty="0" smtClean="0"/>
              <a:t>&lt;/div&gt;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&lt;/body&gt;</a:t>
            </a:r>
            <a:br>
              <a:rPr lang="en-US" dirty="0" smtClean="0"/>
            </a:br>
            <a:r>
              <a:rPr lang="en-US" dirty="0" smtClean="0"/>
              <a:t>&lt;/html&gt;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5331460" cy="751510"/>
          </a:xfrm>
        </p:spPr>
        <p:txBody>
          <a:bodyPr/>
          <a:lstStyle/>
          <a:p>
            <a:r>
              <a:rPr lang="en-US" b="1" dirty="0" smtClean="0"/>
              <a:t>Bootstrap Tables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78771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7487987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&lt;div class="container"&gt;</a:t>
            </a:r>
          </a:p>
          <a:p>
            <a:r>
              <a:rPr lang="en-US" dirty="0" smtClean="0"/>
              <a:t>  &lt;h2&gt;Basic Table&lt;/h2&gt;</a:t>
            </a:r>
          </a:p>
          <a:p>
            <a:r>
              <a:rPr lang="en-US" dirty="0" smtClean="0"/>
              <a:t>  &lt;p&gt;The .table class adds basic styling (light padding and only horizontal dividers) to a table:&lt;/p&gt;            </a:t>
            </a:r>
          </a:p>
          <a:p>
            <a:r>
              <a:rPr lang="en-US" dirty="0" smtClean="0"/>
              <a:t>  &lt;table class="table"&gt;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  <a:r>
              <a:rPr lang="en-US" dirty="0" err="1" smtClean="0"/>
              <a:t>Firstname</a:t>
            </a:r>
            <a:r>
              <a:rPr lang="en-US" dirty="0" smtClean="0"/>
              <a:t>&lt;/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  <a:r>
              <a:rPr lang="en-US" dirty="0" err="1" smtClean="0"/>
              <a:t>Lastname</a:t>
            </a:r>
            <a:r>
              <a:rPr lang="en-US" dirty="0" smtClean="0"/>
              <a:t>&lt;/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th</a:t>
            </a:r>
            <a:r>
              <a:rPr lang="en-US" dirty="0" smtClean="0"/>
              <a:t>&gt;Email&lt;/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&lt;td&gt;John&lt;/td&gt;</a:t>
            </a:r>
          </a:p>
          <a:p>
            <a:r>
              <a:rPr lang="en-US" dirty="0" smtClean="0"/>
              <a:t>        &lt;td&gt;Doe&lt;/td&gt;</a:t>
            </a:r>
          </a:p>
          <a:p>
            <a:r>
              <a:rPr lang="en-US" dirty="0" smtClean="0"/>
              <a:t>        &lt;td&gt;john@example.com&lt;/td&gt;</a:t>
            </a:r>
          </a:p>
          <a:p>
            <a:r>
              <a:rPr lang="en-US" dirty="0" smtClean="0"/>
              <a:t>  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95488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&lt;td&gt;Mary&lt;/td&gt;</a:t>
            </a:r>
          </a:p>
          <a:p>
            <a:r>
              <a:rPr lang="en-US" dirty="0" smtClean="0"/>
              <a:t>        &lt;td&gt;Moe&lt;/td&gt;</a:t>
            </a:r>
          </a:p>
          <a:p>
            <a:r>
              <a:rPr lang="en-US" dirty="0" smtClean="0"/>
              <a:t>        &lt;td&gt;mary@example.com&lt;/td&gt;</a:t>
            </a:r>
          </a:p>
          <a:p>
            <a:r>
              <a:rPr lang="en-US" dirty="0" smtClean="0"/>
              <a:t>  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&lt;td&gt;July&lt;/td&gt;</a:t>
            </a:r>
          </a:p>
          <a:p>
            <a:r>
              <a:rPr lang="en-US" dirty="0" smtClean="0"/>
              <a:t>        &lt;td&gt;Dooley&lt;/td&gt;</a:t>
            </a:r>
          </a:p>
          <a:p>
            <a:r>
              <a:rPr lang="en-US" dirty="0" smtClean="0"/>
              <a:t>        &lt;td&gt;july@example.com&lt;/td&gt;</a:t>
            </a:r>
          </a:p>
          <a:p>
            <a:r>
              <a:rPr lang="en-US" dirty="0" smtClean="0"/>
              <a:t>  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&lt;/table&gt;</a:t>
            </a:r>
          </a:p>
          <a:p>
            <a:r>
              <a:rPr lang="en-US" dirty="0" smtClean="0"/>
              <a:t>&lt;/div&gt;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741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503160" cy="330475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yper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ext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arkup</a:t>
            </a:r>
            <a:r>
              <a:rPr sz="2400" spc="1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anguage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30226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language in which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write web pages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any  Website</a:t>
            </a:r>
            <a:r>
              <a:rPr sz="2400" spc="-2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2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30226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subset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Generalized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Mark-Up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Language  (SGML)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electronic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publishing, 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used 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Wide</a:t>
            </a:r>
            <a:r>
              <a:rPr sz="24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Web.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63912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681652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25821"/>
            <a:ext cx="7924800" cy="107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56200"/>
            <a:ext cx="745490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16764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&lt;table class="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-striped</a:t>
            </a:r>
            <a:r>
              <a:rPr lang="en-US" sz="2000" b="1" dirty="0" smtClean="0">
                <a:solidFill>
                  <a:srgbClr val="7030A0"/>
                </a:solidFill>
              </a:rPr>
              <a:t>"&gt;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8006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&lt;table class="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-bordered</a:t>
            </a:r>
            <a:r>
              <a:rPr lang="en-US" sz="2000" b="1" dirty="0" smtClean="0">
                <a:solidFill>
                  <a:srgbClr val="7030A0"/>
                </a:solidFill>
              </a:rPr>
              <a:t>"&gt;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268069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675E46"/>
                </a:solidFill>
                <a:latin typeface="Cambria"/>
                <a:ea typeface="+mj-ea"/>
                <a:cs typeface="Cambria"/>
              </a:rPr>
              <a:t>Bootstrap Alerts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279377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751344"/>
            <a:ext cx="7467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&lt;div class="</a:t>
            </a:r>
            <a:r>
              <a:rPr lang="en-US" b="1" dirty="0" smtClean="0">
                <a:solidFill>
                  <a:srgbClr val="92D050"/>
                </a:solidFill>
              </a:rPr>
              <a:t>alert </a:t>
            </a:r>
            <a:r>
              <a:rPr lang="en-US" b="1" dirty="0" err="1" smtClean="0">
                <a:solidFill>
                  <a:srgbClr val="92D050"/>
                </a:solidFill>
              </a:rPr>
              <a:t>alert</a:t>
            </a:r>
            <a:r>
              <a:rPr lang="en-US" b="1" dirty="0" smtClean="0">
                <a:solidFill>
                  <a:srgbClr val="92D050"/>
                </a:solidFill>
              </a:rPr>
              <a:t>-success</a:t>
            </a:r>
            <a:r>
              <a:rPr lang="en-US" dirty="0" smtClean="0"/>
              <a:t>"&gt;</a:t>
            </a:r>
            <a:br>
              <a:rPr lang="en-US" dirty="0" smtClean="0"/>
            </a:br>
            <a:r>
              <a:rPr lang="en-US" dirty="0" smtClean="0"/>
              <a:t>  &lt;strong&gt;Success!&lt;/strong&gt; Indicates a successful or positive action.</a:t>
            </a:r>
            <a:br>
              <a:rPr lang="en-US" dirty="0" smtClean="0"/>
            </a:br>
            <a:r>
              <a:rPr lang="en-US" dirty="0" smtClean="0"/>
              <a:t>&lt;/div&gt;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&lt;div class="</a:t>
            </a:r>
            <a:r>
              <a:rPr lang="en-US" b="1" dirty="0" smtClean="0">
                <a:solidFill>
                  <a:srgbClr val="00B0F0"/>
                </a:solidFill>
              </a:rPr>
              <a:t>alert </a:t>
            </a:r>
            <a:r>
              <a:rPr lang="en-US" b="1" dirty="0" err="1" smtClean="0">
                <a:solidFill>
                  <a:srgbClr val="00B0F0"/>
                </a:solidFill>
              </a:rPr>
              <a:t>alert</a:t>
            </a:r>
            <a:r>
              <a:rPr lang="en-US" b="1" dirty="0" smtClean="0">
                <a:solidFill>
                  <a:srgbClr val="00B0F0"/>
                </a:solidFill>
              </a:rPr>
              <a:t>-info</a:t>
            </a:r>
            <a:r>
              <a:rPr lang="en-US" dirty="0" smtClean="0"/>
              <a:t>"&gt;</a:t>
            </a:r>
            <a:br>
              <a:rPr lang="en-US" dirty="0" smtClean="0"/>
            </a:br>
            <a:r>
              <a:rPr lang="en-US" dirty="0" smtClean="0"/>
              <a:t>  &lt;strong&gt;Info!&lt;/strong&gt; Indicates a neutral informative change or action.</a:t>
            </a:r>
            <a:br>
              <a:rPr lang="en-US" dirty="0" smtClean="0"/>
            </a:br>
            <a:r>
              <a:rPr lang="en-US" dirty="0" smtClean="0"/>
              <a:t>&lt;/div&gt;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&lt;div class="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alert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alert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-warning</a:t>
            </a:r>
            <a:r>
              <a:rPr lang="en-US" dirty="0" smtClean="0"/>
              <a:t>"&gt;</a:t>
            </a:r>
            <a:br>
              <a:rPr lang="en-US" dirty="0" smtClean="0"/>
            </a:br>
            <a:r>
              <a:rPr lang="en-US" dirty="0" smtClean="0"/>
              <a:t>  &lt;strong&gt;Warning!&lt;/strong&gt; Indicates a warning that might need attention.</a:t>
            </a:r>
            <a:br>
              <a:rPr lang="en-US" dirty="0" smtClean="0"/>
            </a:br>
            <a:r>
              <a:rPr lang="en-US" dirty="0" smtClean="0"/>
              <a:t>&lt;/div&gt;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&lt;div class="</a:t>
            </a:r>
            <a:r>
              <a:rPr lang="en-US" b="1" dirty="0" smtClean="0">
                <a:solidFill>
                  <a:srgbClr val="C00000"/>
                </a:solidFill>
              </a:rPr>
              <a:t>alert </a:t>
            </a:r>
            <a:r>
              <a:rPr lang="en-US" b="1" dirty="0" err="1" smtClean="0">
                <a:solidFill>
                  <a:srgbClr val="C00000"/>
                </a:solidFill>
              </a:rPr>
              <a:t>alert</a:t>
            </a:r>
            <a:r>
              <a:rPr lang="en-US" b="1" dirty="0" smtClean="0">
                <a:solidFill>
                  <a:srgbClr val="C00000"/>
                </a:solidFill>
              </a:rPr>
              <a:t>-danger</a:t>
            </a:r>
            <a:r>
              <a:rPr lang="en-US" dirty="0" smtClean="0"/>
              <a:t>"&gt;</a:t>
            </a:r>
            <a:br>
              <a:rPr lang="en-US" dirty="0" smtClean="0"/>
            </a:br>
            <a:r>
              <a:rPr lang="en-US" dirty="0" smtClean="0"/>
              <a:t>  &lt;strong&gt;Danger!&lt;/strong&gt; Indicates a dangerous or potentially negative action.</a:t>
            </a:r>
            <a:br>
              <a:rPr lang="en-US" dirty="0" smtClean="0"/>
            </a:br>
            <a:r>
              <a:rPr lang="en-US" dirty="0" smtClean="0"/>
              <a:t>&lt;/div&gt;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160260" cy="553998"/>
          </a:xfrm>
        </p:spPr>
        <p:txBody>
          <a:bodyPr/>
          <a:lstStyle/>
          <a:p>
            <a:r>
              <a:rPr lang="en-US" sz="3600" dirty="0" smtClean="0"/>
              <a:t>For complete Bootstrap tutorials: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7545070" cy="55399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https://www.w3schools.com/bootstrap/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720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75" dirty="0"/>
              <a:t> </a:t>
            </a:r>
            <a:r>
              <a:rPr spc="-95" dirty="0"/>
              <a:t>Hyperlink?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7620000" cy="3541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hyperlink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simply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link is 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selectable element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 an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electronic document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that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serves as an access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point </a:t>
            </a:r>
            <a:r>
              <a:rPr sz="24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other 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electronic resources</a:t>
            </a:r>
            <a:r>
              <a:rPr sz="24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lang="en-IN" sz="2400" spc="-1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26479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Typically,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click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hyperlink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access 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4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resource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28702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Familiar hyperlinks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include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clickable </a:t>
            </a:r>
            <a:r>
              <a:rPr lang="en-US" sz="2400" spc="-20" dirty="0" smtClean="0">
                <a:solidFill>
                  <a:srgbClr val="2E2B1F"/>
                </a:solidFill>
                <a:cs typeface="Calibri"/>
              </a:rPr>
              <a:t>text</a:t>
            </a:r>
            <a:r>
              <a:rPr lang="en-US" sz="2400" spc="1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links,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buttons,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icons, image maps, 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etc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78251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Web</a:t>
            </a:r>
            <a:r>
              <a:rPr spc="-210" dirty="0"/>
              <a:t> </a:t>
            </a:r>
            <a:r>
              <a:rPr spc="-5" dirty="0"/>
              <a:t>-</a:t>
            </a:r>
            <a:r>
              <a:rPr spc="-220" dirty="0"/>
              <a:t> </a:t>
            </a:r>
            <a:r>
              <a:rPr sz="3600" spc="-85" dirty="0">
                <a:solidFill>
                  <a:srgbClr val="006FC0"/>
                </a:solidFill>
              </a:rPr>
              <a:t>Domain</a:t>
            </a:r>
            <a:r>
              <a:rPr sz="3600" spc="-195" dirty="0">
                <a:solidFill>
                  <a:srgbClr val="006FC0"/>
                </a:solidFill>
              </a:rPr>
              <a:t> </a:t>
            </a:r>
            <a:r>
              <a:rPr sz="3600" spc="-80" dirty="0">
                <a:solidFill>
                  <a:srgbClr val="006FC0"/>
                </a:solidFill>
              </a:rPr>
              <a:t>Names</a:t>
            </a:r>
            <a:r>
              <a:rPr sz="3600" spc="-210" dirty="0">
                <a:solidFill>
                  <a:srgbClr val="006FC0"/>
                </a:solidFill>
              </a:rPr>
              <a:t> </a:t>
            </a:r>
            <a:r>
              <a:rPr sz="3600" dirty="0">
                <a:solidFill>
                  <a:srgbClr val="006FC0"/>
                </a:solidFill>
              </a:rPr>
              <a:t>&amp;</a:t>
            </a:r>
            <a:r>
              <a:rPr sz="3600" spc="-215" dirty="0">
                <a:solidFill>
                  <a:srgbClr val="006FC0"/>
                </a:solidFill>
              </a:rPr>
              <a:t> </a:t>
            </a:r>
            <a:r>
              <a:rPr sz="3600" spc="-95" dirty="0">
                <a:solidFill>
                  <a:srgbClr val="006FC0"/>
                </a:solidFill>
              </a:rPr>
              <a:t>Extension</a:t>
            </a:r>
            <a:r>
              <a:rPr sz="3600" spc="-235" dirty="0">
                <a:solidFill>
                  <a:srgbClr val="006FC0"/>
                </a:solidFill>
              </a:rPr>
              <a:t> </a:t>
            </a:r>
            <a:r>
              <a:rPr sz="3600" spc="-100" dirty="0">
                <a:solidFill>
                  <a:srgbClr val="006FC0"/>
                </a:solidFill>
              </a:rPr>
              <a:t>Types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371600"/>
            <a:ext cx="7344409" cy="418255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64490" indent="-228600" algn="just">
              <a:lnSpc>
                <a:spcPct val="90100"/>
              </a:lnSpc>
              <a:spcBef>
                <a:spcPts val="35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domain name is 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part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address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  comes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"www".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 example, </a:t>
            </a:r>
            <a:r>
              <a:rPr lang="en-IN" sz="2400" u="heavy" spc="-15" dirty="0" err="1" smtClean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scopus</a:t>
            </a:r>
            <a:r>
              <a:rPr sz="2400" u="heavy" spc="-15" dirty="0" smtClean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.com</a:t>
            </a:r>
            <a:r>
              <a:rPr sz="2400" spc="-15" dirty="0" smtClean="0">
                <a:solidFill>
                  <a:srgbClr val="D25713"/>
                </a:solidFill>
                <a:latin typeface="Calibri"/>
                <a:cs typeface="Calibri"/>
                <a:hlinkClick r:id="rId2"/>
              </a:rPr>
              <a:t> </a:t>
            </a:r>
            <a:endParaRPr lang="en-IN" sz="2400" spc="-15" dirty="0" smtClean="0">
              <a:solidFill>
                <a:srgbClr val="D25713"/>
              </a:solidFill>
              <a:latin typeface="Calibri"/>
              <a:cs typeface="Calibri"/>
            </a:endParaRPr>
          </a:p>
          <a:p>
            <a:pPr marL="241300" marR="364490" indent="-228600">
              <a:lnSpc>
                <a:spcPct val="90100"/>
              </a:lnSpc>
              <a:spcBef>
                <a:spcPts val="35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Some Domain </a:t>
            </a:r>
            <a:r>
              <a:rPr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Extensions are </a:t>
            </a:r>
            <a:r>
              <a:rPr sz="22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 </a:t>
            </a:r>
            <a:r>
              <a:rPr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mentioned</a:t>
            </a:r>
            <a:r>
              <a:rPr sz="2200" spc="7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below</a:t>
            </a:r>
            <a:r>
              <a:rPr lang="en-US" sz="22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2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marR="389890" lvl="1" indent="-228600">
              <a:lnSpc>
                <a:spcPts val="2160"/>
              </a:lnSpc>
              <a:spcBef>
                <a:spcPts val="52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com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company/commercial,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but it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be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for 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website.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ts val="2280"/>
              </a:lnSpc>
              <a:spcBef>
                <a:spcPts val="21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.net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network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usually used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network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ts val="2280"/>
              </a:lnSpc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sites.</a:t>
            </a:r>
            <a:endParaRPr sz="2000" dirty="0">
              <a:latin typeface="Calibri"/>
              <a:cs typeface="Calibri"/>
            </a:endParaRPr>
          </a:p>
          <a:p>
            <a:pPr marL="538480" marR="5080" lvl="1" indent="-228600">
              <a:lnSpc>
                <a:spcPts val="2160"/>
              </a:lnSpc>
              <a:spcBef>
                <a:spcPts val="50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.org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organization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supposed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non-profit  bodies.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ts val="2280"/>
              </a:lnSpc>
              <a:spcBef>
                <a:spcPts val="21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.us,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.in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They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based on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country names so that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ts val="228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go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country specific domain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extensions</a:t>
            </a:r>
            <a:endParaRPr sz="2000" dirty="0">
              <a:latin typeface="Calibri"/>
              <a:cs typeface="Calibri"/>
            </a:endParaRPr>
          </a:p>
          <a:p>
            <a:pPr marL="538480" marR="641985" lvl="1" indent="-228600">
              <a:lnSpc>
                <a:spcPts val="2160"/>
              </a:lnSpc>
              <a:spcBef>
                <a:spcPts val="50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.biz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newer extension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  indicate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site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purely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related to</a:t>
            </a:r>
            <a:r>
              <a:rPr sz="20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8887" y="2688336"/>
            <a:ext cx="34747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1269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How </a:t>
            </a:r>
            <a:r>
              <a:rPr spc="-70" dirty="0"/>
              <a:t>the </a:t>
            </a:r>
            <a:r>
              <a:rPr spc="-160" dirty="0"/>
              <a:t>Web</a:t>
            </a:r>
            <a:r>
              <a:rPr spc="-530" dirty="0"/>
              <a:t> </a:t>
            </a:r>
            <a:r>
              <a:rPr lang="en-US" spc="-530" dirty="0" smtClean="0"/>
              <a:t> w</a:t>
            </a:r>
            <a:r>
              <a:rPr spc="-140" dirty="0" smtClean="0"/>
              <a:t>orks</a:t>
            </a:r>
            <a:r>
              <a:rPr spc="-14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75000" y="3337318"/>
            <a:ext cx="222250" cy="351155"/>
            <a:chOff x="3175000" y="3337318"/>
            <a:chExt cx="222250" cy="351155"/>
          </a:xfrm>
        </p:grpSpPr>
        <p:sp>
          <p:nvSpPr>
            <p:cNvPr id="6" name="object 6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209550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209550" y="338315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0" y="338315"/>
                  </a:moveTo>
                  <a:lnTo>
                    <a:pt x="209550" y="338315"/>
                  </a:lnTo>
                  <a:lnTo>
                    <a:pt x="209550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8912" y="5219700"/>
            <a:ext cx="2682240" cy="1129665"/>
            <a:chOff x="438912" y="5219700"/>
            <a:chExt cx="2682240" cy="1129665"/>
          </a:xfrm>
        </p:grpSpPr>
        <p:sp>
          <p:nvSpPr>
            <p:cNvPr id="9" name="object 9"/>
            <p:cNvSpPr/>
            <p:nvPr/>
          </p:nvSpPr>
          <p:spPr>
            <a:xfrm>
              <a:off x="438912" y="5219700"/>
              <a:ext cx="1303020" cy="733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068" y="5219700"/>
              <a:ext cx="1815083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980" y="5615940"/>
              <a:ext cx="2281428" cy="733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65450" y="3168269"/>
            <a:ext cx="5651500" cy="3404870"/>
            <a:chOff x="2965450" y="3168269"/>
            <a:chExt cx="5651500" cy="3404870"/>
          </a:xfrm>
        </p:grpSpPr>
        <p:sp>
          <p:nvSpPr>
            <p:cNvPr id="13" name="object 13"/>
            <p:cNvSpPr/>
            <p:nvPr/>
          </p:nvSpPr>
          <p:spPr>
            <a:xfrm>
              <a:off x="5378195" y="5047488"/>
              <a:ext cx="3238500" cy="733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3372" y="5443727"/>
              <a:ext cx="1389887" cy="733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97396" y="5443727"/>
              <a:ext cx="1898903" cy="7330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0407" y="5839967"/>
              <a:ext cx="2214372" cy="7330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28915" y="5839967"/>
              <a:ext cx="1040892" cy="7330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30168" y="3275076"/>
              <a:ext cx="1702308" cy="5669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104775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104775" y="33831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0" y="338315"/>
                  </a:moveTo>
                  <a:lnTo>
                    <a:pt x="104775" y="338315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1037" y="5292344"/>
            <a:ext cx="219773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080" indent="-16383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2E2B1F"/>
                </a:solidFill>
                <a:latin typeface="Calibri"/>
                <a:cs typeface="Calibri"/>
              </a:rPr>
              <a:t>Client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running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600" b="1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6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2125" y="5120716"/>
            <a:ext cx="275272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running</a:t>
            </a:r>
            <a:r>
              <a:rPr sz="26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35" dirty="0">
                <a:solidFill>
                  <a:srgbClr val="2E2B1F"/>
                </a:solidFill>
                <a:latin typeface="Calibri"/>
                <a:cs typeface="Calibri"/>
              </a:rPr>
              <a:t>Web 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Software 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(IIS, Apache,</a:t>
            </a:r>
            <a:r>
              <a:rPr sz="26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2E2B1F"/>
                </a:solidFill>
                <a:latin typeface="Calibri"/>
                <a:cs typeface="Calibri"/>
              </a:rPr>
              <a:t>etc.)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65450" y="2766060"/>
            <a:ext cx="3365500" cy="2150745"/>
            <a:chOff x="2965450" y="2766060"/>
            <a:chExt cx="3365500" cy="2150745"/>
          </a:xfrm>
        </p:grpSpPr>
        <p:sp>
          <p:nvSpPr>
            <p:cNvPr id="26" name="object 26"/>
            <p:cNvSpPr/>
            <p:nvPr/>
          </p:nvSpPr>
          <p:spPr>
            <a:xfrm>
              <a:off x="2971800" y="4211192"/>
              <a:ext cx="3352800" cy="699135"/>
            </a:xfrm>
            <a:custGeom>
              <a:avLst/>
              <a:gdLst/>
              <a:ahLst/>
              <a:cxnLst/>
              <a:rect l="l" t="t" r="r" b="b"/>
              <a:pathLst>
                <a:path w="3352800" h="699135">
                  <a:moveTo>
                    <a:pt x="2828925" y="174752"/>
                  </a:moveTo>
                  <a:lnTo>
                    <a:pt x="838200" y="174752"/>
                  </a:lnTo>
                  <a:lnTo>
                    <a:pt x="838200" y="0"/>
                  </a:lnTo>
                  <a:lnTo>
                    <a:pt x="0" y="349377"/>
                  </a:lnTo>
                  <a:lnTo>
                    <a:pt x="838200" y="698754"/>
                  </a:lnTo>
                  <a:lnTo>
                    <a:pt x="838200" y="524129"/>
                  </a:lnTo>
                  <a:lnTo>
                    <a:pt x="2828925" y="524129"/>
                  </a:lnTo>
                  <a:lnTo>
                    <a:pt x="2828925" y="174752"/>
                  </a:lnTo>
                  <a:close/>
                </a:path>
                <a:path w="3352800" h="699135">
                  <a:moveTo>
                    <a:pt x="3143250" y="174764"/>
                  </a:moveTo>
                  <a:lnTo>
                    <a:pt x="2933700" y="174764"/>
                  </a:lnTo>
                  <a:lnTo>
                    <a:pt x="2933700" y="524129"/>
                  </a:lnTo>
                  <a:lnTo>
                    <a:pt x="3143250" y="524129"/>
                  </a:lnTo>
                  <a:lnTo>
                    <a:pt x="3143250" y="174764"/>
                  </a:lnTo>
                  <a:close/>
                </a:path>
                <a:path w="3352800" h="699135">
                  <a:moveTo>
                    <a:pt x="3352800" y="174764"/>
                  </a:moveTo>
                  <a:lnTo>
                    <a:pt x="3248025" y="174764"/>
                  </a:lnTo>
                  <a:lnTo>
                    <a:pt x="3248025" y="524129"/>
                  </a:lnTo>
                  <a:lnTo>
                    <a:pt x="3352800" y="524129"/>
                  </a:lnTo>
                  <a:lnTo>
                    <a:pt x="3352800" y="174764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1800" y="4211193"/>
              <a:ext cx="3352800" cy="699135"/>
            </a:xfrm>
            <a:custGeom>
              <a:avLst/>
              <a:gdLst/>
              <a:ahLst/>
              <a:cxnLst/>
              <a:rect l="l" t="t" r="r" b="b"/>
              <a:pathLst>
                <a:path w="3352800" h="699135">
                  <a:moveTo>
                    <a:pt x="838200" y="0"/>
                  </a:moveTo>
                  <a:lnTo>
                    <a:pt x="838200" y="174751"/>
                  </a:lnTo>
                  <a:lnTo>
                    <a:pt x="2828925" y="174751"/>
                  </a:lnTo>
                  <a:lnTo>
                    <a:pt x="2828925" y="524128"/>
                  </a:lnTo>
                  <a:lnTo>
                    <a:pt x="838200" y="524128"/>
                  </a:lnTo>
                  <a:lnTo>
                    <a:pt x="838200" y="698753"/>
                  </a:lnTo>
                  <a:lnTo>
                    <a:pt x="0" y="349376"/>
                  </a:lnTo>
                  <a:lnTo>
                    <a:pt x="838200" y="0"/>
                  </a:lnTo>
                  <a:close/>
                </a:path>
                <a:path w="3352800" h="699135">
                  <a:moveTo>
                    <a:pt x="2933700" y="524128"/>
                  </a:moveTo>
                  <a:lnTo>
                    <a:pt x="3143250" y="524128"/>
                  </a:lnTo>
                  <a:lnTo>
                    <a:pt x="3143250" y="174751"/>
                  </a:lnTo>
                  <a:lnTo>
                    <a:pt x="2933700" y="174751"/>
                  </a:lnTo>
                  <a:lnTo>
                    <a:pt x="2933700" y="524128"/>
                  </a:lnTo>
                  <a:close/>
                </a:path>
                <a:path w="3352800" h="699135">
                  <a:moveTo>
                    <a:pt x="3248025" y="524128"/>
                  </a:moveTo>
                  <a:lnTo>
                    <a:pt x="3352800" y="524128"/>
                  </a:lnTo>
                  <a:lnTo>
                    <a:pt x="3352800" y="174751"/>
                  </a:lnTo>
                  <a:lnTo>
                    <a:pt x="3248025" y="174751"/>
                  </a:lnTo>
                  <a:lnTo>
                    <a:pt x="3248025" y="524128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00855" y="4332732"/>
              <a:ext cx="1074420" cy="5669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6947" y="4332732"/>
              <a:ext cx="1296924" cy="5669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02024" y="2766060"/>
              <a:ext cx="1063752" cy="6797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9496" y="3934968"/>
              <a:ext cx="890015" cy="5669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1360" y="1274971"/>
            <a:ext cx="6019800" cy="162993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WWW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classical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client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/ server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architecture</a:t>
            </a:r>
            <a:endParaRPr sz="2200" dirty="0"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HTTP is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text-based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request-response</a:t>
            </a:r>
            <a:r>
              <a:rPr sz="20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protocol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 dirty="0">
              <a:latin typeface="Calibri"/>
              <a:cs typeface="Calibri"/>
            </a:endParaRPr>
          </a:p>
          <a:p>
            <a:pPr marR="1101725" algn="r">
              <a:lnSpc>
                <a:spcPct val="100000"/>
              </a:lnSpc>
            </a:pPr>
            <a:endParaRPr lang="en-US" sz="3150" dirty="0" smtClean="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0770" y="2638170"/>
            <a:ext cx="7832090" cy="2438400"/>
            <a:chOff x="580770" y="2638170"/>
            <a:chExt cx="7832090" cy="2438400"/>
          </a:xfrm>
        </p:grpSpPr>
        <p:sp>
          <p:nvSpPr>
            <p:cNvPr id="34" name="object 34"/>
            <p:cNvSpPr/>
            <p:nvPr/>
          </p:nvSpPr>
          <p:spPr>
            <a:xfrm>
              <a:off x="580770" y="2638170"/>
              <a:ext cx="2438400" cy="24383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7155" y="3209543"/>
              <a:ext cx="1456944" cy="12832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00799" y="3020186"/>
              <a:ext cx="2011806" cy="20118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67690"/>
            <a:ext cx="69957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How </a:t>
            </a:r>
            <a:r>
              <a:rPr spc="-70" dirty="0"/>
              <a:t>to </a:t>
            </a:r>
            <a:r>
              <a:rPr spc="-90" dirty="0"/>
              <a:t>choose </a:t>
            </a:r>
            <a:r>
              <a:rPr spc="-5" dirty="0"/>
              <a:t>a</a:t>
            </a:r>
            <a:r>
              <a:rPr spc="-600" dirty="0"/>
              <a:t> </a:t>
            </a:r>
            <a:r>
              <a:rPr spc="-130" dirty="0"/>
              <a:t>Technology?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6588760" cy="3484287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Depends</a:t>
            </a:r>
            <a:r>
              <a:rPr sz="24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on: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What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the type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content?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Who 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audience?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Who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modify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4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content?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What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 your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Future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Plans?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Availability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technology?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previous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experience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Portability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sharing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880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 </a:t>
            </a:r>
            <a:r>
              <a:rPr spc="-90" dirty="0"/>
              <a:t>Designing</a:t>
            </a:r>
            <a:r>
              <a:rPr spc="-390" dirty="0"/>
              <a:t> </a:t>
            </a:r>
            <a:r>
              <a:rPr spc="-90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2786380" cy="24409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Information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Gathering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Planning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Design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Testing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Delivery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Maintenance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725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</a:t>
            </a:r>
            <a:r>
              <a:rPr spc="-280" dirty="0"/>
              <a:t> </a:t>
            </a:r>
            <a:r>
              <a:rPr spc="-90" dirty="0"/>
              <a:t>Planning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3938904" cy="24409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 your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target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audiences.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goals and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objectives.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Create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sitemap.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Request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estimate.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budget.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roles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responsibilities.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641035"/>
            <a:ext cx="71335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https://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  <a:hlinkClick r:id="rId2"/>
              </a:rPr>
              <a:t>www.farreachinc.com/blog/far-reach/2014/08/14/6-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steps-how-to-plan-a-successful-website-redesign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283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 </a:t>
            </a:r>
            <a:r>
              <a:rPr spc="-85" dirty="0"/>
              <a:t>Design</a:t>
            </a:r>
            <a:r>
              <a:rPr spc="-370" dirty="0"/>
              <a:t> </a:t>
            </a:r>
            <a:r>
              <a:rPr spc="-85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0"/>
            <a:ext cx="7330440" cy="4951447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Simplicity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–less animations,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texts,</a:t>
            </a:r>
            <a:r>
              <a:rPr sz="28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visuals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Identity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apps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through</a:t>
            </a:r>
            <a:r>
              <a:rPr sz="2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design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Consistency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uniform</a:t>
            </a:r>
            <a:r>
              <a:rPr lang="en-US"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ity in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style,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color,</a:t>
            </a:r>
            <a:r>
              <a:rPr sz="2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Robustness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–required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lang="en-US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should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8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miss</a:t>
            </a:r>
            <a:r>
              <a:rPr lang="en-US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ed out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rgbClr val="FFC000"/>
                </a:solidFill>
                <a:latin typeface="Calibri"/>
                <a:cs typeface="Calibri"/>
              </a:rPr>
              <a:t>Navigability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–navigation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should be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simple</a:t>
            </a:r>
            <a:r>
              <a:rPr lang="en-US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&amp; graspable 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92D050"/>
                </a:solidFill>
                <a:latin typeface="Calibri"/>
                <a:cs typeface="Calibri"/>
              </a:rPr>
              <a:t>Visual </a:t>
            </a:r>
            <a:r>
              <a:rPr sz="2800" b="1" spc="-5" dirty="0" smtClean="0">
                <a:solidFill>
                  <a:srgbClr val="92D050"/>
                </a:solidFill>
                <a:latin typeface="Calibri"/>
                <a:cs typeface="Calibri"/>
              </a:rPr>
              <a:t>appeal</a:t>
            </a:r>
            <a:r>
              <a:rPr lang="en-US" sz="2800" b="1" spc="-5" dirty="0" smtClean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lang="en-US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look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&amp;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feel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Compatibility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compatible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browsers, </a:t>
            </a:r>
            <a:r>
              <a:rPr lang="en-US" sz="2800" spc="-5" dirty="0" smtClean="0">
                <a:solidFill>
                  <a:srgbClr val="2E2B1F"/>
                </a:solidFill>
                <a:cs typeface="Calibri"/>
              </a:rPr>
              <a:t>types of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connection</a:t>
            </a:r>
            <a:r>
              <a:rPr lang="en-US"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OS,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90627"/>
            <a:ext cx="178688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95" dirty="0"/>
              <a:t>ut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224027" y="1062227"/>
            <a:ext cx="8161020" cy="87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027" y="2052827"/>
            <a:ext cx="8161020" cy="870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3043427"/>
            <a:ext cx="8161020" cy="61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3805428"/>
            <a:ext cx="8161020" cy="868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4872228"/>
            <a:ext cx="8161020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8617" y="1161669"/>
            <a:ext cx="7832090" cy="423846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Internet, basic internet protocols, the World Wide Web, HTTP Request message, HTTP response message, web clients, web servers </a:t>
            </a:r>
          </a:p>
          <a:p>
            <a:pPr marL="27940">
              <a:lnSpc>
                <a:spcPts val="2305"/>
              </a:lnSpc>
              <a:spcBef>
                <a:spcPts val="5"/>
              </a:spcBef>
            </a:pPr>
            <a:endParaRPr lang="en-US" sz="2000" dirty="0" smtClean="0"/>
          </a:p>
          <a:p>
            <a:pPr marL="27940">
              <a:lnSpc>
                <a:spcPts val="2305"/>
              </a:lnSpc>
              <a:spcBef>
                <a:spcPts val="5"/>
              </a:spcBef>
            </a:pPr>
            <a:r>
              <a:rPr lang="en-US" sz="2000" dirty="0" smtClean="0"/>
              <a:t>HTML: Introduction, history and versions.HTML elements: headings, paragraphs, line break, colors and fonts, links, frames, lists, tables, images and forms</a:t>
            </a: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r>
              <a:rPr lang="en-US" sz="2000" spc="-10" dirty="0" smtClean="0">
                <a:solidFill>
                  <a:srgbClr val="2E2B1F"/>
                </a:solidFill>
                <a:cs typeface="Calibri"/>
              </a:rPr>
              <a:t>Difference </a:t>
            </a:r>
            <a:r>
              <a:rPr lang="en-US" sz="2000" spc="-5" dirty="0" smtClean="0">
                <a:solidFill>
                  <a:srgbClr val="2E2B1F"/>
                </a:solidFill>
                <a:cs typeface="Calibri"/>
              </a:rPr>
              <a:t>between HTML </a:t>
            </a:r>
            <a:r>
              <a:rPr lang="en-US" sz="2000" dirty="0" smtClean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000" spc="-40" dirty="0" smtClean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spc="-5" dirty="0" smtClean="0">
                <a:solidFill>
                  <a:srgbClr val="2E2B1F"/>
                </a:solidFill>
                <a:cs typeface="Calibri"/>
              </a:rPr>
              <a:t>HTML5.</a:t>
            </a:r>
            <a:endParaRPr lang="en-US" sz="2000" dirty="0" smtClean="0">
              <a:cs typeface="Calibri"/>
            </a:endParaRP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endParaRPr lang="en-US" sz="200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Introduction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Sheet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lang="en-US" sz="2000" dirty="0" smtClean="0"/>
              <a:t> CSS features, CSS core syntax, Style sheets and HTML, Style rule cascading and inheritance</a:t>
            </a:r>
            <a:endParaRPr sz="2000" dirty="0">
              <a:latin typeface="Calibri"/>
              <a:cs typeface="Calibri"/>
            </a:endParaRPr>
          </a:p>
          <a:p>
            <a:pPr marL="14604" marR="5080" indent="-2540">
              <a:lnSpc>
                <a:spcPct val="233599"/>
              </a:lnSpc>
              <a:spcBef>
                <a:spcPts val="390"/>
              </a:spcBef>
            </a:pPr>
            <a:r>
              <a:rPr lang="en-US" sz="2000" dirty="0" smtClean="0"/>
              <a:t>Text properties. Bootstrap.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394" y="2193374"/>
            <a:ext cx="4536440" cy="1929130"/>
          </a:xfrm>
          <a:prstGeom prst="rect">
            <a:avLst/>
          </a:prstGeom>
        </p:spPr>
        <p:txBody>
          <a:bodyPr vert="horz" wrap="square" lIns="0" tIns="466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5"/>
              </a:spcBef>
            </a:pPr>
            <a:r>
              <a:rPr sz="6600" spc="-75" dirty="0"/>
              <a:t>HTML</a:t>
            </a:r>
            <a:r>
              <a:rPr sz="6600" spc="-285" dirty="0"/>
              <a:t> </a:t>
            </a:r>
            <a:r>
              <a:rPr sz="6600" spc="-85" dirty="0"/>
              <a:t>Basics</a:t>
            </a:r>
            <a:endParaRPr sz="6600"/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00" spc="-50" dirty="0">
                <a:solidFill>
                  <a:srgbClr val="8E8D8B"/>
                </a:solidFill>
                <a:latin typeface="Calibri"/>
                <a:cs typeface="Calibri"/>
              </a:rPr>
              <a:t>Text, </a:t>
            </a:r>
            <a:r>
              <a:rPr sz="2000" spc="-5" dirty="0">
                <a:solidFill>
                  <a:srgbClr val="8E8D8B"/>
                </a:solidFill>
                <a:latin typeface="Calibri"/>
                <a:cs typeface="Calibri"/>
              </a:rPr>
              <a:t>Images, </a:t>
            </a:r>
            <a:r>
              <a:rPr sz="2000" spc="-25" dirty="0">
                <a:solidFill>
                  <a:srgbClr val="8E8D8B"/>
                </a:solidFill>
                <a:latin typeface="Calibri"/>
                <a:cs typeface="Calibri"/>
              </a:rPr>
              <a:t>Tables,</a:t>
            </a:r>
            <a:r>
              <a:rPr sz="2000" spc="65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E8D8B"/>
                </a:solidFill>
                <a:latin typeface="Calibri"/>
                <a:cs typeface="Calibri"/>
              </a:rPr>
              <a:t>Forms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0895" y="518159"/>
            <a:ext cx="8179434" cy="6189345"/>
            <a:chOff x="310895" y="518159"/>
            <a:chExt cx="8179434" cy="6189345"/>
          </a:xfrm>
        </p:grpSpPr>
        <p:sp>
          <p:nvSpPr>
            <p:cNvPr id="4" name="object 4"/>
            <p:cNvSpPr/>
            <p:nvPr/>
          </p:nvSpPr>
          <p:spPr>
            <a:xfrm>
              <a:off x="3200400" y="4527804"/>
              <a:ext cx="2971800" cy="2179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6380" y="518159"/>
              <a:ext cx="3163824" cy="47975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59" y="667511"/>
              <a:ext cx="3160776" cy="43296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0895" y="3944112"/>
              <a:ext cx="2836164" cy="2763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0459" y="4267200"/>
              <a:ext cx="1661541" cy="2286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741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50760" cy="32361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markup language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creating 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Web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1663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elements are the building blocks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4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elements are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represented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4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006FC0"/>
                </a:solidFill>
                <a:latin typeface="Calibri"/>
                <a:cs typeface="Calibri"/>
              </a:rPr>
              <a:t>tags</a:t>
            </a:r>
            <a:endParaRPr lang="en-IN" sz="2400" spc="-10" dirty="0" smtClean="0">
              <a:solidFill>
                <a:srgbClr val="006FC0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20574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Browsers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do not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display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tags, but use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them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render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content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the</a:t>
            </a:r>
            <a:r>
              <a:rPr sz="24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284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</a:t>
            </a:r>
            <a:r>
              <a:rPr spc="-85" dirty="0"/>
              <a:t>Simple </a:t>
            </a:r>
            <a:r>
              <a:rPr spc="-75" dirty="0"/>
              <a:t>HTML</a:t>
            </a:r>
            <a:r>
              <a:rPr spc="-590" dirty="0"/>
              <a:t> </a:t>
            </a:r>
            <a:r>
              <a:rPr spc="-90" dirty="0"/>
              <a:t>Document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8834" y="1418336"/>
            <a:ext cx="922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000" b="1" spc="-40" dirty="0">
                <a:solidFill>
                  <a:srgbClr val="006FC0"/>
                </a:solidFill>
                <a:latin typeface="Calibri"/>
                <a:cs typeface="Calibri"/>
              </a:rPr>
              <a:t>x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ample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619" y="2150186"/>
            <a:ext cx="24599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&lt;title&gt;Page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Title&lt;/title&gt;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619" y="3979545"/>
            <a:ext cx="28987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&lt;h1&gt;My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Heading&lt;/h1&gt;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&lt;p&gt;My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paragraph.&lt;/p&gt;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619" y="4893945"/>
            <a:ext cx="8953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od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0859" y="1372870"/>
            <a:ext cx="1274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Explanation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5075" y="2191638"/>
            <a:ext cx="457454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96215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root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 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000">
              <a:latin typeface="Calibri"/>
              <a:cs typeface="Calibri"/>
            </a:endParaRPr>
          </a:p>
          <a:p>
            <a:pPr marL="241300" marR="67183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&lt;head&gt;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meta 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information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about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document</a:t>
            </a:r>
            <a:endParaRPr sz="2000">
              <a:latin typeface="Calibri"/>
              <a:cs typeface="Calibri"/>
            </a:endParaRPr>
          </a:p>
          <a:p>
            <a:pPr marL="241300" marR="33274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&lt;title&gt;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specifies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title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for 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document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visible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&lt;h1&gt;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large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heading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&lt;p&gt;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paragraph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7146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95" dirty="0"/>
              <a:t> </a:t>
            </a:r>
            <a:r>
              <a:rPr spc="-170" dirty="0"/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503160" cy="372537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tags are element names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surrounded by </a:t>
            </a:r>
            <a:r>
              <a:rPr sz="2400" spc="-5" dirty="0">
                <a:solidFill>
                  <a:srgbClr val="006FC0"/>
                </a:solidFill>
                <a:latin typeface="Calibri"/>
                <a:cs typeface="Calibri"/>
              </a:rPr>
              <a:t>angle</a:t>
            </a:r>
            <a:r>
              <a:rPr sz="2400" spc="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brackets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IN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2400" spc="-15" dirty="0" err="1">
                <a:solidFill>
                  <a:srgbClr val="2E2B1F"/>
                </a:solidFill>
                <a:latin typeface="Calibri"/>
                <a:cs typeface="Calibri"/>
              </a:rPr>
              <a:t>tagname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lang="en-IN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content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goes</a:t>
            </a:r>
            <a:r>
              <a:rPr sz="24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here...&lt;/</a:t>
            </a:r>
            <a:r>
              <a:rPr sz="2400" spc="-10" dirty="0" err="1">
                <a:solidFill>
                  <a:srgbClr val="2E2B1F"/>
                </a:solidFill>
                <a:latin typeface="Calibri"/>
                <a:cs typeface="Calibri"/>
              </a:rPr>
              <a:t>tagname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tags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normally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come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pairs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&lt;p&gt;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1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&lt;/p&gt;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first tag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 a pair is the </a:t>
            </a:r>
            <a:r>
              <a:rPr sz="2400" b="1" spc="-15" dirty="0">
                <a:solidFill>
                  <a:srgbClr val="006FC0"/>
                </a:solidFill>
                <a:latin typeface="Calibri"/>
                <a:cs typeface="Calibri"/>
              </a:rPr>
              <a:t>start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tag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second tag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end  </a:t>
            </a:r>
            <a:r>
              <a:rPr sz="2400" b="1" spc="-15" dirty="0">
                <a:solidFill>
                  <a:srgbClr val="006FC0"/>
                </a:solidFill>
                <a:latin typeface="Calibri"/>
                <a:cs typeface="Calibri"/>
              </a:rPr>
              <a:t>tag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end </a:t>
            </a:r>
            <a:r>
              <a:rPr sz="2400" b="1" spc="-15" dirty="0">
                <a:solidFill>
                  <a:srgbClr val="006FC0"/>
                </a:solidFill>
                <a:latin typeface="Calibri"/>
                <a:cs typeface="Calibri"/>
              </a:rPr>
              <a:t>tag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written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tag,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but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a</a:t>
            </a:r>
            <a:r>
              <a:rPr sz="24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forward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slash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inserted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before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1231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00" dirty="0"/>
              <a:t>Page</a:t>
            </a:r>
            <a:r>
              <a:rPr spc="-385" dirty="0"/>
              <a:t> </a:t>
            </a:r>
            <a:r>
              <a:rPr spc="-100"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219200"/>
            <a:ext cx="672465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810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80" dirty="0"/>
              <a:t> </a:t>
            </a:r>
            <a:r>
              <a:rPr spc="-130" dirty="0"/>
              <a:t>Versions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53713"/>
              </p:ext>
            </p:extLst>
          </p:nvPr>
        </p:nvGraphicFramePr>
        <p:xfrm>
          <a:off x="914400" y="1600200"/>
          <a:ext cx="6026150" cy="29019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3075"/>
                <a:gridCol w="3013075"/>
              </a:tblGrid>
              <a:tr h="414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XHTML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  <a:tr h="4145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2014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8926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Creating </a:t>
            </a:r>
            <a:r>
              <a:rPr spc="-75" dirty="0"/>
              <a:t>HTML</a:t>
            </a:r>
            <a:r>
              <a:rPr spc="-370" dirty="0"/>
              <a:t> </a:t>
            </a:r>
            <a:r>
              <a:rPr spc="-100" dirty="0"/>
              <a:t>Page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2113788"/>
            <a:ext cx="7645400" cy="1217295"/>
            <a:chOff x="444500" y="2113788"/>
            <a:chExt cx="7645400" cy="1217295"/>
          </a:xfrm>
        </p:grpSpPr>
        <p:sp>
          <p:nvSpPr>
            <p:cNvPr id="4" name="object 4"/>
            <p:cNvSpPr/>
            <p:nvPr/>
          </p:nvSpPr>
          <p:spPr>
            <a:xfrm>
              <a:off x="457200" y="2126488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7"/>
                  </a:lnTo>
                  <a:lnTo>
                    <a:pt x="0" y="993139"/>
                  </a:lnTo>
                  <a:lnTo>
                    <a:pt x="5245" y="1038652"/>
                  </a:lnTo>
                  <a:lnTo>
                    <a:pt x="20188" y="1080448"/>
                  </a:lnTo>
                  <a:lnTo>
                    <a:pt x="43635" y="1117330"/>
                  </a:lnTo>
                  <a:lnTo>
                    <a:pt x="74394" y="1148100"/>
                  </a:lnTo>
                  <a:lnTo>
                    <a:pt x="111274" y="1171562"/>
                  </a:lnTo>
                  <a:lnTo>
                    <a:pt x="153083" y="1186516"/>
                  </a:lnTo>
                  <a:lnTo>
                    <a:pt x="198628" y="1191767"/>
                  </a:lnTo>
                  <a:lnTo>
                    <a:pt x="7421372" y="1191767"/>
                  </a:lnTo>
                  <a:lnTo>
                    <a:pt x="7466924" y="1186516"/>
                  </a:lnTo>
                  <a:lnTo>
                    <a:pt x="7508736" y="1171562"/>
                  </a:lnTo>
                  <a:lnTo>
                    <a:pt x="7545615" y="1148100"/>
                  </a:lnTo>
                  <a:lnTo>
                    <a:pt x="7576372" y="1117330"/>
                  </a:lnTo>
                  <a:lnTo>
                    <a:pt x="7599816" y="1080448"/>
                  </a:lnTo>
                  <a:lnTo>
                    <a:pt x="7614755" y="1038652"/>
                  </a:lnTo>
                  <a:lnTo>
                    <a:pt x="7620000" y="993139"/>
                  </a:lnTo>
                  <a:lnTo>
                    <a:pt x="7620000" y="198627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2126488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7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7"/>
                  </a:lnTo>
                  <a:lnTo>
                    <a:pt x="7620000" y="993139"/>
                  </a:lnTo>
                  <a:lnTo>
                    <a:pt x="7614755" y="1038652"/>
                  </a:lnTo>
                  <a:lnTo>
                    <a:pt x="7599816" y="1080448"/>
                  </a:lnTo>
                  <a:lnTo>
                    <a:pt x="7576372" y="1117330"/>
                  </a:lnTo>
                  <a:lnTo>
                    <a:pt x="7545615" y="1148100"/>
                  </a:lnTo>
                  <a:lnTo>
                    <a:pt x="7508736" y="1171562"/>
                  </a:lnTo>
                  <a:lnTo>
                    <a:pt x="7466924" y="1186516"/>
                  </a:lnTo>
                  <a:lnTo>
                    <a:pt x="7421372" y="1191767"/>
                  </a:lnTo>
                  <a:lnTo>
                    <a:pt x="198628" y="1191767"/>
                  </a:lnTo>
                  <a:lnTo>
                    <a:pt x="153083" y="1186516"/>
                  </a:lnTo>
                  <a:lnTo>
                    <a:pt x="111274" y="1171562"/>
                  </a:lnTo>
                  <a:lnTo>
                    <a:pt x="74394" y="1148100"/>
                  </a:lnTo>
                  <a:lnTo>
                    <a:pt x="43635" y="1117330"/>
                  </a:lnTo>
                  <a:lnTo>
                    <a:pt x="20188" y="1080448"/>
                  </a:lnTo>
                  <a:lnTo>
                    <a:pt x="5245" y="1038652"/>
                  </a:lnTo>
                  <a:lnTo>
                    <a:pt x="0" y="993139"/>
                  </a:lnTo>
                  <a:lnTo>
                    <a:pt x="0" y="198627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500" y="3391915"/>
            <a:ext cx="7645400" cy="1217295"/>
            <a:chOff x="444500" y="3391915"/>
            <a:chExt cx="7645400" cy="1217295"/>
          </a:xfrm>
        </p:grpSpPr>
        <p:sp>
          <p:nvSpPr>
            <p:cNvPr id="7" name="object 7"/>
            <p:cNvSpPr/>
            <p:nvPr/>
          </p:nvSpPr>
          <p:spPr>
            <a:xfrm>
              <a:off x="457200" y="3404615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5" y="1038692"/>
                  </a:lnTo>
                  <a:lnTo>
                    <a:pt x="20188" y="1080504"/>
                  </a:lnTo>
                  <a:lnTo>
                    <a:pt x="43635" y="1117383"/>
                  </a:lnTo>
                  <a:lnTo>
                    <a:pt x="74394" y="1148140"/>
                  </a:lnTo>
                  <a:lnTo>
                    <a:pt x="111274" y="1171584"/>
                  </a:lnTo>
                  <a:lnTo>
                    <a:pt x="153083" y="1186523"/>
                  </a:lnTo>
                  <a:lnTo>
                    <a:pt x="198628" y="1191768"/>
                  </a:lnTo>
                  <a:lnTo>
                    <a:pt x="7421372" y="1191768"/>
                  </a:lnTo>
                  <a:lnTo>
                    <a:pt x="7466924" y="1186523"/>
                  </a:lnTo>
                  <a:lnTo>
                    <a:pt x="7508736" y="1171584"/>
                  </a:lnTo>
                  <a:lnTo>
                    <a:pt x="7545615" y="1148140"/>
                  </a:lnTo>
                  <a:lnTo>
                    <a:pt x="7576372" y="1117383"/>
                  </a:lnTo>
                  <a:lnTo>
                    <a:pt x="7599816" y="1080504"/>
                  </a:lnTo>
                  <a:lnTo>
                    <a:pt x="7614755" y="1038692"/>
                  </a:lnTo>
                  <a:lnTo>
                    <a:pt x="7620000" y="993140"/>
                  </a:lnTo>
                  <a:lnTo>
                    <a:pt x="7620000" y="198628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3404615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8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8"/>
                  </a:lnTo>
                  <a:lnTo>
                    <a:pt x="7620000" y="993140"/>
                  </a:lnTo>
                  <a:lnTo>
                    <a:pt x="7614755" y="1038692"/>
                  </a:lnTo>
                  <a:lnTo>
                    <a:pt x="7599816" y="1080504"/>
                  </a:lnTo>
                  <a:lnTo>
                    <a:pt x="7576372" y="1117383"/>
                  </a:lnTo>
                  <a:lnTo>
                    <a:pt x="7545615" y="1148140"/>
                  </a:lnTo>
                  <a:lnTo>
                    <a:pt x="7508736" y="1171584"/>
                  </a:lnTo>
                  <a:lnTo>
                    <a:pt x="7466924" y="1186523"/>
                  </a:lnTo>
                  <a:lnTo>
                    <a:pt x="7421372" y="1191768"/>
                  </a:lnTo>
                  <a:lnTo>
                    <a:pt x="198628" y="1191768"/>
                  </a:lnTo>
                  <a:lnTo>
                    <a:pt x="153083" y="1186523"/>
                  </a:lnTo>
                  <a:lnTo>
                    <a:pt x="111274" y="1171584"/>
                  </a:lnTo>
                  <a:lnTo>
                    <a:pt x="74394" y="1148140"/>
                  </a:lnTo>
                  <a:lnTo>
                    <a:pt x="43635" y="1117383"/>
                  </a:lnTo>
                  <a:lnTo>
                    <a:pt x="20188" y="1080504"/>
                  </a:lnTo>
                  <a:lnTo>
                    <a:pt x="5245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4500" y="4670044"/>
            <a:ext cx="7645400" cy="1217295"/>
            <a:chOff x="444500" y="4670044"/>
            <a:chExt cx="7645400" cy="1217295"/>
          </a:xfrm>
        </p:grpSpPr>
        <p:sp>
          <p:nvSpPr>
            <p:cNvPr id="10" name="object 10"/>
            <p:cNvSpPr/>
            <p:nvPr/>
          </p:nvSpPr>
          <p:spPr>
            <a:xfrm>
              <a:off x="457200" y="4682744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7"/>
                  </a:lnTo>
                  <a:lnTo>
                    <a:pt x="0" y="993152"/>
                  </a:lnTo>
                  <a:lnTo>
                    <a:pt x="5245" y="1038697"/>
                  </a:lnTo>
                  <a:lnTo>
                    <a:pt x="20188" y="1080505"/>
                  </a:lnTo>
                  <a:lnTo>
                    <a:pt x="43635" y="1117385"/>
                  </a:lnTo>
                  <a:lnTo>
                    <a:pt x="74394" y="1148145"/>
                  </a:lnTo>
                  <a:lnTo>
                    <a:pt x="111274" y="1171592"/>
                  </a:lnTo>
                  <a:lnTo>
                    <a:pt x="153083" y="1186534"/>
                  </a:lnTo>
                  <a:lnTo>
                    <a:pt x="198628" y="1191780"/>
                  </a:lnTo>
                  <a:lnTo>
                    <a:pt x="7421372" y="1191780"/>
                  </a:lnTo>
                  <a:lnTo>
                    <a:pt x="7466924" y="1186534"/>
                  </a:lnTo>
                  <a:lnTo>
                    <a:pt x="7508736" y="1171592"/>
                  </a:lnTo>
                  <a:lnTo>
                    <a:pt x="7545615" y="1148145"/>
                  </a:lnTo>
                  <a:lnTo>
                    <a:pt x="7576372" y="1117385"/>
                  </a:lnTo>
                  <a:lnTo>
                    <a:pt x="7599816" y="1080505"/>
                  </a:lnTo>
                  <a:lnTo>
                    <a:pt x="7614755" y="1038697"/>
                  </a:lnTo>
                  <a:lnTo>
                    <a:pt x="7620000" y="993152"/>
                  </a:lnTo>
                  <a:lnTo>
                    <a:pt x="7620000" y="198627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682744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7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7"/>
                  </a:lnTo>
                  <a:lnTo>
                    <a:pt x="7620000" y="993152"/>
                  </a:lnTo>
                  <a:lnTo>
                    <a:pt x="7614755" y="1038697"/>
                  </a:lnTo>
                  <a:lnTo>
                    <a:pt x="7599816" y="1080505"/>
                  </a:lnTo>
                  <a:lnTo>
                    <a:pt x="7576372" y="1117385"/>
                  </a:lnTo>
                  <a:lnTo>
                    <a:pt x="7545615" y="1148145"/>
                  </a:lnTo>
                  <a:lnTo>
                    <a:pt x="7508736" y="1171592"/>
                  </a:lnTo>
                  <a:lnTo>
                    <a:pt x="7466924" y="1186534"/>
                  </a:lnTo>
                  <a:lnTo>
                    <a:pt x="7421372" y="1191780"/>
                  </a:lnTo>
                  <a:lnTo>
                    <a:pt x="198628" y="1191780"/>
                  </a:lnTo>
                  <a:lnTo>
                    <a:pt x="153083" y="1186534"/>
                  </a:lnTo>
                  <a:lnTo>
                    <a:pt x="111274" y="1171592"/>
                  </a:lnTo>
                  <a:lnTo>
                    <a:pt x="74394" y="1148145"/>
                  </a:lnTo>
                  <a:lnTo>
                    <a:pt x="43635" y="1117385"/>
                  </a:lnTo>
                  <a:lnTo>
                    <a:pt x="20188" y="1080505"/>
                  </a:lnTo>
                  <a:lnTo>
                    <a:pt x="5245" y="1038697"/>
                  </a:lnTo>
                  <a:lnTo>
                    <a:pt x="0" y="993152"/>
                  </a:lnTo>
                  <a:lnTo>
                    <a:pt x="0" y="198627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7016" y="2437003"/>
            <a:ext cx="7162165" cy="303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Notepad </a:t>
            </a:r>
            <a:r>
              <a:rPr sz="3000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300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006FC0"/>
                </a:solidFill>
                <a:latin typeface="Calibri"/>
                <a:cs typeface="Calibri"/>
              </a:rPr>
              <a:t>TextEdit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 dirty="0">
              <a:latin typeface="Calibri"/>
              <a:cs typeface="Calibri"/>
            </a:endParaRPr>
          </a:p>
          <a:p>
            <a:pPr marL="12700">
              <a:lnSpc>
                <a:spcPts val="3445"/>
              </a:lnSpc>
              <a:tabLst>
                <a:tab pos="4932680" algn="l"/>
              </a:tabLst>
            </a:pP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Save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file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3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computer	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.html</a:t>
            </a:r>
            <a:r>
              <a:rPr sz="3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endParaRPr sz="3000" dirty="0">
              <a:latin typeface="Calibri"/>
              <a:cs typeface="Calibri"/>
            </a:endParaRPr>
          </a:p>
          <a:p>
            <a:pPr marL="12700">
              <a:lnSpc>
                <a:spcPts val="3445"/>
              </a:lnSpc>
              <a:tabLst>
                <a:tab pos="3165475" algn="l"/>
              </a:tabLst>
            </a:pP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.htm</a:t>
            </a:r>
            <a:r>
              <a:rPr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006FC0"/>
                </a:solidFill>
                <a:latin typeface="Calibri"/>
                <a:cs typeface="Calibri"/>
              </a:rPr>
              <a:t>extension</a:t>
            </a:r>
            <a:r>
              <a:rPr sz="30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dirty="0" smtClean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lang="en-IN" sz="300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 smtClean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encoding to</a:t>
            </a:r>
            <a:r>
              <a:rPr sz="3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UTF-8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View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HTML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3000" spc="-6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006FC0"/>
                </a:solidFill>
                <a:latin typeface="Calibri"/>
                <a:cs typeface="Calibri"/>
              </a:rPr>
              <a:t>Browser</a:t>
            </a:r>
            <a:endParaRPr sz="3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</a:t>
            </a:r>
            <a:r>
              <a:rPr spc="-400" dirty="0"/>
              <a:t> </a:t>
            </a:r>
            <a:r>
              <a:rPr spc="-10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659" y="982980"/>
            <a:ext cx="8211820" cy="5451475"/>
            <a:chOff x="327659" y="982980"/>
            <a:chExt cx="8211820" cy="5451475"/>
          </a:xfrm>
        </p:grpSpPr>
        <p:sp>
          <p:nvSpPr>
            <p:cNvPr id="5" name="object 5"/>
            <p:cNvSpPr/>
            <p:nvPr/>
          </p:nvSpPr>
          <p:spPr>
            <a:xfrm>
              <a:off x="541337" y="1628775"/>
              <a:ext cx="7991475" cy="3250565"/>
            </a:xfrm>
            <a:custGeom>
              <a:avLst/>
              <a:gdLst/>
              <a:ahLst/>
              <a:cxnLst/>
              <a:rect l="l" t="t" r="r" b="b"/>
              <a:pathLst>
                <a:path w="7991475" h="3250565">
                  <a:moveTo>
                    <a:pt x="7991475" y="0"/>
                  </a:moveTo>
                  <a:lnTo>
                    <a:pt x="0" y="0"/>
                  </a:lnTo>
                  <a:lnTo>
                    <a:pt x="0" y="3250184"/>
                  </a:lnTo>
                  <a:lnTo>
                    <a:pt x="7991475" y="3250184"/>
                  </a:lnTo>
                  <a:lnTo>
                    <a:pt x="79914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337" y="1628775"/>
              <a:ext cx="7991475" cy="3250565"/>
            </a:xfrm>
            <a:custGeom>
              <a:avLst/>
              <a:gdLst/>
              <a:ahLst/>
              <a:cxnLst/>
              <a:rect l="l" t="t" r="r" b="b"/>
              <a:pathLst>
                <a:path w="7991475" h="3250565">
                  <a:moveTo>
                    <a:pt x="0" y="3250184"/>
                  </a:moveTo>
                  <a:lnTo>
                    <a:pt x="7991475" y="3250184"/>
                  </a:lnTo>
                  <a:lnTo>
                    <a:pt x="7991475" y="0"/>
                  </a:lnTo>
                  <a:lnTo>
                    <a:pt x="0" y="0"/>
                  </a:lnTo>
                  <a:lnTo>
                    <a:pt x="0" y="325018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959" y="1557528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59" y="1905000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240" y="2252472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4043" y="2599944"/>
              <a:ext cx="5960363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240" y="2947415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7240" y="3294887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1684" y="3642359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240" y="3989831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59" y="4337303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60726" y="4221162"/>
              <a:ext cx="5556250" cy="22129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59" y="982980"/>
              <a:ext cx="1898904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940" y="0"/>
            <a:ext cx="8862060" cy="6172200"/>
            <a:chOff x="281940" y="0"/>
            <a:chExt cx="8862060" cy="6172200"/>
          </a:xfrm>
        </p:grpSpPr>
        <p:sp>
          <p:nvSpPr>
            <p:cNvPr id="3" name="object 3"/>
            <p:cNvSpPr/>
            <p:nvPr/>
          </p:nvSpPr>
          <p:spPr>
            <a:xfrm>
              <a:off x="381000" y="1651889"/>
              <a:ext cx="8207375" cy="3749040"/>
            </a:xfrm>
            <a:custGeom>
              <a:avLst/>
              <a:gdLst/>
              <a:ahLst/>
              <a:cxnLst/>
              <a:rect l="l" t="t" r="r" b="b"/>
              <a:pathLst>
                <a:path w="8207375" h="3749040">
                  <a:moveTo>
                    <a:pt x="8207375" y="0"/>
                  </a:moveTo>
                  <a:lnTo>
                    <a:pt x="0" y="0"/>
                  </a:lnTo>
                  <a:lnTo>
                    <a:pt x="0" y="3748659"/>
                  </a:lnTo>
                  <a:lnTo>
                    <a:pt x="8207375" y="3748659"/>
                  </a:lnTo>
                  <a:lnTo>
                    <a:pt x="82073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651889"/>
              <a:ext cx="8207375" cy="3749040"/>
            </a:xfrm>
            <a:custGeom>
              <a:avLst/>
              <a:gdLst/>
              <a:ahLst/>
              <a:cxnLst/>
              <a:rect l="l" t="t" r="r" b="b"/>
              <a:pathLst>
                <a:path w="8207375" h="3749040">
                  <a:moveTo>
                    <a:pt x="0" y="3748659"/>
                  </a:moveTo>
                  <a:lnTo>
                    <a:pt x="8207375" y="3748659"/>
                  </a:lnTo>
                  <a:lnTo>
                    <a:pt x="8207375" y="0"/>
                  </a:lnTo>
                  <a:lnTo>
                    <a:pt x="0" y="0"/>
                  </a:lnTo>
                  <a:lnTo>
                    <a:pt x="0" y="3748659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" y="1612392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940" y="2014727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220" y="2417064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4023" y="2819399"/>
              <a:ext cx="596036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7220" y="3221736"/>
              <a:ext cx="1584960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220" y="3624072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4026408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220" y="4428743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" y="4831079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9740" y="1682241"/>
            <a:ext cx="2546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</a:t>
            </a:r>
            <a:r>
              <a:rPr sz="2400" b="1" spc="-5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40" y="2048002"/>
            <a:ext cx="136906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he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a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d&gt;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5019" y="2852774"/>
            <a:ext cx="5912485" cy="8305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First HTML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740" y="3657726"/>
            <a:ext cx="5407025" cy="16351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some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 text...&lt;/p&gt;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20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25" dirty="0"/>
              <a:t> </a:t>
            </a:r>
            <a:r>
              <a:rPr spc="-170" dirty="0"/>
              <a:t>Tags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96770" y="1816607"/>
            <a:ext cx="2284730" cy="1093470"/>
            <a:chOff x="2096770" y="1816607"/>
            <a:chExt cx="2284730" cy="1093470"/>
          </a:xfrm>
        </p:grpSpPr>
        <p:sp>
          <p:nvSpPr>
            <p:cNvPr id="21" name="object 21"/>
            <p:cNvSpPr/>
            <p:nvPr/>
          </p:nvSpPr>
          <p:spPr>
            <a:xfrm>
              <a:off x="2099945" y="1904999"/>
              <a:ext cx="2243455" cy="1002030"/>
            </a:xfrm>
            <a:custGeom>
              <a:avLst/>
              <a:gdLst/>
              <a:ahLst/>
              <a:cxnLst/>
              <a:rect l="l" t="t" r="r" b="b"/>
              <a:pathLst>
                <a:path w="2243454" h="1002030">
                  <a:moveTo>
                    <a:pt x="954405" y="527812"/>
                  </a:moveTo>
                  <a:lnTo>
                    <a:pt x="401955" y="527812"/>
                  </a:lnTo>
                  <a:lnTo>
                    <a:pt x="0" y="1001902"/>
                  </a:lnTo>
                  <a:lnTo>
                    <a:pt x="954405" y="527812"/>
                  </a:lnTo>
                  <a:close/>
                </a:path>
                <a:path w="2243454" h="1002030">
                  <a:moveTo>
                    <a:pt x="2155444" y="0"/>
                  </a:moveTo>
                  <a:lnTo>
                    <a:pt x="121666" y="0"/>
                  </a:lnTo>
                  <a:lnTo>
                    <a:pt x="87393" y="6911"/>
                  </a:lnTo>
                  <a:lnTo>
                    <a:pt x="59420" y="25765"/>
                  </a:lnTo>
                  <a:lnTo>
                    <a:pt x="40566" y="53738"/>
                  </a:lnTo>
                  <a:lnTo>
                    <a:pt x="33655" y="88011"/>
                  </a:lnTo>
                  <a:lnTo>
                    <a:pt x="33655" y="439800"/>
                  </a:lnTo>
                  <a:lnTo>
                    <a:pt x="40566" y="474073"/>
                  </a:lnTo>
                  <a:lnTo>
                    <a:pt x="59420" y="502046"/>
                  </a:lnTo>
                  <a:lnTo>
                    <a:pt x="87393" y="520900"/>
                  </a:lnTo>
                  <a:lnTo>
                    <a:pt x="121666" y="527812"/>
                  </a:lnTo>
                  <a:lnTo>
                    <a:pt x="2155444" y="527812"/>
                  </a:lnTo>
                  <a:lnTo>
                    <a:pt x="2189716" y="520900"/>
                  </a:lnTo>
                  <a:lnTo>
                    <a:pt x="2217689" y="502046"/>
                  </a:lnTo>
                  <a:lnTo>
                    <a:pt x="2236543" y="474073"/>
                  </a:lnTo>
                  <a:lnTo>
                    <a:pt x="2243455" y="439800"/>
                  </a:lnTo>
                  <a:lnTo>
                    <a:pt x="2243455" y="88011"/>
                  </a:lnTo>
                  <a:lnTo>
                    <a:pt x="2236543" y="53738"/>
                  </a:lnTo>
                  <a:lnTo>
                    <a:pt x="2217689" y="25765"/>
                  </a:lnTo>
                  <a:lnTo>
                    <a:pt x="2189716" y="6911"/>
                  </a:lnTo>
                  <a:lnTo>
                    <a:pt x="215544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99945" y="1904999"/>
              <a:ext cx="2243455" cy="1002030"/>
            </a:xfrm>
            <a:custGeom>
              <a:avLst/>
              <a:gdLst/>
              <a:ahLst/>
              <a:cxnLst/>
              <a:rect l="l" t="t" r="r" b="b"/>
              <a:pathLst>
                <a:path w="2243454" h="1002030">
                  <a:moveTo>
                    <a:pt x="33655" y="88011"/>
                  </a:moveTo>
                  <a:lnTo>
                    <a:pt x="40566" y="53738"/>
                  </a:lnTo>
                  <a:lnTo>
                    <a:pt x="59420" y="25765"/>
                  </a:lnTo>
                  <a:lnTo>
                    <a:pt x="87393" y="6911"/>
                  </a:lnTo>
                  <a:lnTo>
                    <a:pt x="121666" y="0"/>
                  </a:lnTo>
                  <a:lnTo>
                    <a:pt x="401955" y="0"/>
                  </a:lnTo>
                  <a:lnTo>
                    <a:pt x="954405" y="0"/>
                  </a:lnTo>
                  <a:lnTo>
                    <a:pt x="2155444" y="0"/>
                  </a:lnTo>
                  <a:lnTo>
                    <a:pt x="2189716" y="6911"/>
                  </a:lnTo>
                  <a:lnTo>
                    <a:pt x="2217689" y="25765"/>
                  </a:lnTo>
                  <a:lnTo>
                    <a:pt x="2236543" y="53738"/>
                  </a:lnTo>
                  <a:lnTo>
                    <a:pt x="2243455" y="88011"/>
                  </a:lnTo>
                  <a:lnTo>
                    <a:pt x="2243455" y="307848"/>
                  </a:lnTo>
                  <a:lnTo>
                    <a:pt x="2243455" y="439800"/>
                  </a:lnTo>
                  <a:lnTo>
                    <a:pt x="2236543" y="474073"/>
                  </a:lnTo>
                  <a:lnTo>
                    <a:pt x="2217689" y="502046"/>
                  </a:lnTo>
                  <a:lnTo>
                    <a:pt x="2189716" y="520900"/>
                  </a:lnTo>
                  <a:lnTo>
                    <a:pt x="2155444" y="527812"/>
                  </a:lnTo>
                  <a:lnTo>
                    <a:pt x="954405" y="527812"/>
                  </a:lnTo>
                  <a:lnTo>
                    <a:pt x="0" y="1001902"/>
                  </a:lnTo>
                  <a:lnTo>
                    <a:pt x="401955" y="527812"/>
                  </a:lnTo>
                  <a:lnTo>
                    <a:pt x="121666" y="527812"/>
                  </a:lnTo>
                  <a:lnTo>
                    <a:pt x="87393" y="520900"/>
                  </a:lnTo>
                  <a:lnTo>
                    <a:pt x="59420" y="502046"/>
                  </a:lnTo>
                  <a:lnTo>
                    <a:pt x="40566" y="474073"/>
                  </a:lnTo>
                  <a:lnTo>
                    <a:pt x="33655" y="439800"/>
                  </a:lnTo>
                  <a:lnTo>
                    <a:pt x="33655" y="307848"/>
                  </a:lnTo>
                  <a:lnTo>
                    <a:pt x="33655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1408" y="1816607"/>
              <a:ext cx="2260092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30323" y="1895601"/>
            <a:ext cx="181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7FFE7"/>
                </a:solidFill>
                <a:latin typeface="Calibri"/>
                <a:cs typeface="Calibri"/>
              </a:rPr>
              <a:t>Opening</a:t>
            </a:r>
            <a:r>
              <a:rPr sz="2800" b="1" spc="-5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7FFE7"/>
                </a:solidFill>
                <a:latin typeface="Calibri"/>
                <a:cs typeface="Calibri"/>
              </a:rPr>
              <a:t>tag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69025" y="3335528"/>
            <a:ext cx="2078989" cy="1028065"/>
            <a:chOff x="6169025" y="3335528"/>
            <a:chExt cx="2078989" cy="1028065"/>
          </a:xfrm>
        </p:grpSpPr>
        <p:sp>
          <p:nvSpPr>
            <p:cNvPr id="26" name="object 26"/>
            <p:cNvSpPr/>
            <p:nvPr/>
          </p:nvSpPr>
          <p:spPr>
            <a:xfrm>
              <a:off x="6172200" y="3338703"/>
              <a:ext cx="2057400" cy="852805"/>
            </a:xfrm>
            <a:custGeom>
              <a:avLst/>
              <a:gdLst/>
              <a:ahLst/>
              <a:cxnLst/>
              <a:rect l="l" t="t" r="r" b="b"/>
              <a:pathLst>
                <a:path w="2057400" h="852804">
                  <a:moveTo>
                    <a:pt x="1969389" y="324485"/>
                  </a:moveTo>
                  <a:lnTo>
                    <a:pt x="88011" y="324485"/>
                  </a:lnTo>
                  <a:lnTo>
                    <a:pt x="53738" y="331396"/>
                  </a:lnTo>
                  <a:lnTo>
                    <a:pt x="25765" y="350250"/>
                  </a:lnTo>
                  <a:lnTo>
                    <a:pt x="6911" y="378223"/>
                  </a:lnTo>
                  <a:lnTo>
                    <a:pt x="0" y="412496"/>
                  </a:lnTo>
                  <a:lnTo>
                    <a:pt x="0" y="764286"/>
                  </a:lnTo>
                  <a:lnTo>
                    <a:pt x="6911" y="798558"/>
                  </a:lnTo>
                  <a:lnTo>
                    <a:pt x="25765" y="826531"/>
                  </a:lnTo>
                  <a:lnTo>
                    <a:pt x="53738" y="845385"/>
                  </a:lnTo>
                  <a:lnTo>
                    <a:pt x="88011" y="852297"/>
                  </a:lnTo>
                  <a:lnTo>
                    <a:pt x="1969389" y="852297"/>
                  </a:lnTo>
                  <a:lnTo>
                    <a:pt x="2003661" y="845385"/>
                  </a:lnTo>
                  <a:lnTo>
                    <a:pt x="2031634" y="826531"/>
                  </a:lnTo>
                  <a:lnTo>
                    <a:pt x="2050488" y="798558"/>
                  </a:lnTo>
                  <a:lnTo>
                    <a:pt x="2057400" y="764286"/>
                  </a:lnTo>
                  <a:lnTo>
                    <a:pt x="2057400" y="412496"/>
                  </a:lnTo>
                  <a:lnTo>
                    <a:pt x="2050488" y="378223"/>
                  </a:lnTo>
                  <a:lnTo>
                    <a:pt x="2031634" y="350250"/>
                  </a:lnTo>
                  <a:lnTo>
                    <a:pt x="2003661" y="331396"/>
                  </a:lnTo>
                  <a:lnTo>
                    <a:pt x="1969389" y="324485"/>
                  </a:lnTo>
                  <a:close/>
                </a:path>
                <a:path w="2057400" h="852804">
                  <a:moveTo>
                    <a:pt x="85344" y="0"/>
                  </a:moveTo>
                  <a:lnTo>
                    <a:pt x="342900" y="324485"/>
                  </a:lnTo>
                  <a:lnTo>
                    <a:pt x="857250" y="324485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72200" y="3338703"/>
              <a:ext cx="2057400" cy="852805"/>
            </a:xfrm>
            <a:custGeom>
              <a:avLst/>
              <a:gdLst/>
              <a:ahLst/>
              <a:cxnLst/>
              <a:rect l="l" t="t" r="r" b="b"/>
              <a:pathLst>
                <a:path w="2057400" h="852804">
                  <a:moveTo>
                    <a:pt x="0" y="412496"/>
                  </a:moveTo>
                  <a:lnTo>
                    <a:pt x="6911" y="378223"/>
                  </a:lnTo>
                  <a:lnTo>
                    <a:pt x="25765" y="350250"/>
                  </a:lnTo>
                  <a:lnTo>
                    <a:pt x="53738" y="331396"/>
                  </a:lnTo>
                  <a:lnTo>
                    <a:pt x="88011" y="324485"/>
                  </a:lnTo>
                  <a:lnTo>
                    <a:pt x="342900" y="324485"/>
                  </a:lnTo>
                  <a:lnTo>
                    <a:pt x="85344" y="0"/>
                  </a:lnTo>
                  <a:lnTo>
                    <a:pt x="857250" y="324485"/>
                  </a:lnTo>
                  <a:lnTo>
                    <a:pt x="1969389" y="324485"/>
                  </a:lnTo>
                  <a:lnTo>
                    <a:pt x="2003661" y="331396"/>
                  </a:lnTo>
                  <a:lnTo>
                    <a:pt x="2031634" y="350250"/>
                  </a:lnTo>
                  <a:lnTo>
                    <a:pt x="2050488" y="378223"/>
                  </a:lnTo>
                  <a:lnTo>
                    <a:pt x="2057400" y="412496"/>
                  </a:lnTo>
                  <a:lnTo>
                    <a:pt x="2057400" y="544449"/>
                  </a:lnTo>
                  <a:lnTo>
                    <a:pt x="2057400" y="764286"/>
                  </a:lnTo>
                  <a:lnTo>
                    <a:pt x="2050488" y="798558"/>
                  </a:lnTo>
                  <a:lnTo>
                    <a:pt x="2031634" y="826531"/>
                  </a:lnTo>
                  <a:lnTo>
                    <a:pt x="2003661" y="845385"/>
                  </a:lnTo>
                  <a:lnTo>
                    <a:pt x="1969389" y="852297"/>
                  </a:lnTo>
                  <a:lnTo>
                    <a:pt x="857250" y="852297"/>
                  </a:lnTo>
                  <a:lnTo>
                    <a:pt x="342900" y="852297"/>
                  </a:lnTo>
                  <a:lnTo>
                    <a:pt x="88011" y="852297"/>
                  </a:lnTo>
                  <a:lnTo>
                    <a:pt x="53738" y="845385"/>
                  </a:lnTo>
                  <a:lnTo>
                    <a:pt x="25765" y="826531"/>
                  </a:lnTo>
                  <a:lnTo>
                    <a:pt x="6911" y="798558"/>
                  </a:lnTo>
                  <a:lnTo>
                    <a:pt x="0" y="764286"/>
                  </a:lnTo>
                  <a:lnTo>
                    <a:pt x="0" y="544449"/>
                  </a:lnTo>
                  <a:lnTo>
                    <a:pt x="0" y="412496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9820" y="3573780"/>
              <a:ext cx="2068068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89370" y="3653993"/>
            <a:ext cx="1625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Closing</a:t>
            </a:r>
            <a:r>
              <a:rPr sz="2800" b="1" spc="-7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7FFE7"/>
                </a:solidFill>
                <a:latin typeface="Calibri"/>
                <a:cs typeface="Calibri"/>
              </a:rPr>
              <a:t>tag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140" y="5581599"/>
            <a:ext cx="7607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consists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opening tag,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closing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 the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1800" spc="1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inside.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0"/>
            <a:ext cx="8703945" cy="6172200"/>
            <a:chOff x="440436" y="0"/>
            <a:chExt cx="8703945" cy="6172200"/>
          </a:xfrm>
        </p:grpSpPr>
        <p:sp>
          <p:nvSpPr>
            <p:cNvPr id="3" name="object 3"/>
            <p:cNvSpPr/>
            <p:nvPr/>
          </p:nvSpPr>
          <p:spPr>
            <a:xfrm>
              <a:off x="539750" y="1703196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7994650" y="0"/>
                  </a:moveTo>
                  <a:lnTo>
                    <a:pt x="0" y="0"/>
                  </a:lnTo>
                  <a:lnTo>
                    <a:pt x="0" y="3748658"/>
                  </a:lnTo>
                  <a:lnTo>
                    <a:pt x="7994650" y="3748658"/>
                  </a:lnTo>
                  <a:lnTo>
                    <a:pt x="79946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750" y="1703196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0" y="3748658"/>
                  </a:moveTo>
                  <a:lnTo>
                    <a:pt x="7994650" y="3748658"/>
                  </a:lnTo>
                  <a:lnTo>
                    <a:pt x="7994650" y="0"/>
                  </a:lnTo>
                  <a:lnTo>
                    <a:pt x="0" y="0"/>
                  </a:lnTo>
                  <a:lnTo>
                    <a:pt x="0" y="3748658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436" y="1664208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436" y="2066543"/>
              <a:ext cx="1414271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715" y="2468880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2519" y="2871215"/>
              <a:ext cx="5960363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5715" y="3273552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715" y="3675887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0160" y="4078223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715" y="4480560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436" y="4882896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8540" y="1696974"/>
            <a:ext cx="254635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</a:t>
            </a:r>
            <a:r>
              <a:rPr sz="2400" b="1" spc="-5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540" y="2501391"/>
            <a:ext cx="6248400" cy="28428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&lt;head&gt;</a:t>
            </a:r>
            <a:endParaRPr sz="2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First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some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text...&lt;/p&gt;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8908" y="1435608"/>
            <a:ext cx="7367270" cy="2345055"/>
            <a:chOff x="868908" y="1435608"/>
            <a:chExt cx="7367270" cy="2345055"/>
          </a:xfrm>
        </p:grpSpPr>
        <p:sp>
          <p:nvSpPr>
            <p:cNvPr id="17" name="object 17"/>
            <p:cNvSpPr/>
            <p:nvPr/>
          </p:nvSpPr>
          <p:spPr>
            <a:xfrm>
              <a:off x="875258" y="2514536"/>
              <a:ext cx="7354570" cy="1259840"/>
            </a:xfrm>
            <a:custGeom>
              <a:avLst/>
              <a:gdLst/>
              <a:ahLst/>
              <a:cxnLst/>
              <a:rect l="l" t="t" r="r" b="b"/>
              <a:pathLst>
                <a:path w="7354570" h="1259839">
                  <a:moveTo>
                    <a:pt x="7354316" y="0"/>
                  </a:moveTo>
                  <a:lnTo>
                    <a:pt x="0" y="0"/>
                  </a:lnTo>
                  <a:lnTo>
                    <a:pt x="0" y="1259395"/>
                  </a:lnTo>
                  <a:lnTo>
                    <a:pt x="7354316" y="1259395"/>
                  </a:lnTo>
                  <a:lnTo>
                    <a:pt x="7354316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5258" y="2514536"/>
              <a:ext cx="7354570" cy="1259840"/>
            </a:xfrm>
            <a:custGeom>
              <a:avLst/>
              <a:gdLst/>
              <a:ahLst/>
              <a:cxnLst/>
              <a:rect l="l" t="t" r="r" b="b"/>
              <a:pathLst>
                <a:path w="7354570" h="1259839">
                  <a:moveTo>
                    <a:pt x="0" y="1259395"/>
                  </a:moveTo>
                  <a:lnTo>
                    <a:pt x="7354316" y="1259395"/>
                  </a:lnTo>
                  <a:lnTo>
                    <a:pt x="7354316" y="0"/>
                  </a:lnTo>
                  <a:lnTo>
                    <a:pt x="0" y="0"/>
                  </a:lnTo>
                  <a:lnTo>
                    <a:pt x="0" y="125939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7764" y="1524000"/>
              <a:ext cx="2388235" cy="1047115"/>
            </a:xfrm>
            <a:custGeom>
              <a:avLst/>
              <a:gdLst/>
              <a:ahLst/>
              <a:cxnLst/>
              <a:rect l="l" t="t" r="r" b="b"/>
              <a:pathLst>
                <a:path w="2388235" h="1047114">
                  <a:moveTo>
                    <a:pt x="1010285" y="527812"/>
                  </a:moveTo>
                  <a:lnTo>
                    <a:pt x="419735" y="527812"/>
                  </a:lnTo>
                  <a:lnTo>
                    <a:pt x="0" y="1046734"/>
                  </a:lnTo>
                  <a:lnTo>
                    <a:pt x="1010285" y="527812"/>
                  </a:lnTo>
                  <a:close/>
                </a:path>
                <a:path w="2388235" h="1047114">
                  <a:moveTo>
                    <a:pt x="2300224" y="0"/>
                  </a:moveTo>
                  <a:lnTo>
                    <a:pt x="114046" y="0"/>
                  </a:lnTo>
                  <a:lnTo>
                    <a:pt x="79773" y="6911"/>
                  </a:lnTo>
                  <a:lnTo>
                    <a:pt x="51800" y="25765"/>
                  </a:lnTo>
                  <a:lnTo>
                    <a:pt x="32946" y="53738"/>
                  </a:lnTo>
                  <a:lnTo>
                    <a:pt x="26035" y="88011"/>
                  </a:lnTo>
                  <a:lnTo>
                    <a:pt x="26035" y="439800"/>
                  </a:lnTo>
                  <a:lnTo>
                    <a:pt x="32946" y="474073"/>
                  </a:lnTo>
                  <a:lnTo>
                    <a:pt x="51800" y="502046"/>
                  </a:lnTo>
                  <a:lnTo>
                    <a:pt x="79773" y="520900"/>
                  </a:lnTo>
                  <a:lnTo>
                    <a:pt x="114046" y="527812"/>
                  </a:lnTo>
                  <a:lnTo>
                    <a:pt x="2300224" y="527812"/>
                  </a:lnTo>
                  <a:lnTo>
                    <a:pt x="2334496" y="520900"/>
                  </a:lnTo>
                  <a:lnTo>
                    <a:pt x="2362469" y="502046"/>
                  </a:lnTo>
                  <a:lnTo>
                    <a:pt x="2381323" y="474073"/>
                  </a:lnTo>
                  <a:lnTo>
                    <a:pt x="2388235" y="439800"/>
                  </a:lnTo>
                  <a:lnTo>
                    <a:pt x="2388235" y="88011"/>
                  </a:lnTo>
                  <a:lnTo>
                    <a:pt x="2381323" y="53738"/>
                  </a:lnTo>
                  <a:lnTo>
                    <a:pt x="2362469" y="25765"/>
                  </a:lnTo>
                  <a:lnTo>
                    <a:pt x="2334496" y="6911"/>
                  </a:lnTo>
                  <a:lnTo>
                    <a:pt x="230022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7764" y="1524000"/>
              <a:ext cx="2388235" cy="1047115"/>
            </a:xfrm>
            <a:custGeom>
              <a:avLst/>
              <a:gdLst/>
              <a:ahLst/>
              <a:cxnLst/>
              <a:rect l="l" t="t" r="r" b="b"/>
              <a:pathLst>
                <a:path w="2388235" h="1047114">
                  <a:moveTo>
                    <a:pt x="26035" y="88011"/>
                  </a:moveTo>
                  <a:lnTo>
                    <a:pt x="32946" y="53738"/>
                  </a:lnTo>
                  <a:lnTo>
                    <a:pt x="51800" y="25765"/>
                  </a:lnTo>
                  <a:lnTo>
                    <a:pt x="79773" y="6911"/>
                  </a:lnTo>
                  <a:lnTo>
                    <a:pt x="114046" y="0"/>
                  </a:lnTo>
                  <a:lnTo>
                    <a:pt x="419735" y="0"/>
                  </a:lnTo>
                  <a:lnTo>
                    <a:pt x="1010285" y="0"/>
                  </a:lnTo>
                  <a:lnTo>
                    <a:pt x="2300224" y="0"/>
                  </a:lnTo>
                  <a:lnTo>
                    <a:pt x="2334496" y="6911"/>
                  </a:lnTo>
                  <a:lnTo>
                    <a:pt x="2362469" y="25765"/>
                  </a:lnTo>
                  <a:lnTo>
                    <a:pt x="2381323" y="53738"/>
                  </a:lnTo>
                  <a:lnTo>
                    <a:pt x="2388235" y="88011"/>
                  </a:lnTo>
                  <a:lnTo>
                    <a:pt x="2388235" y="307848"/>
                  </a:lnTo>
                  <a:lnTo>
                    <a:pt x="2388235" y="439800"/>
                  </a:lnTo>
                  <a:lnTo>
                    <a:pt x="2381323" y="474073"/>
                  </a:lnTo>
                  <a:lnTo>
                    <a:pt x="2362469" y="502046"/>
                  </a:lnTo>
                  <a:lnTo>
                    <a:pt x="2334496" y="520900"/>
                  </a:lnTo>
                  <a:lnTo>
                    <a:pt x="2300224" y="527812"/>
                  </a:lnTo>
                  <a:lnTo>
                    <a:pt x="1010285" y="527812"/>
                  </a:lnTo>
                  <a:lnTo>
                    <a:pt x="0" y="1046734"/>
                  </a:lnTo>
                  <a:lnTo>
                    <a:pt x="419735" y="527812"/>
                  </a:lnTo>
                  <a:lnTo>
                    <a:pt x="114046" y="527812"/>
                  </a:lnTo>
                  <a:lnTo>
                    <a:pt x="79773" y="520900"/>
                  </a:lnTo>
                  <a:lnTo>
                    <a:pt x="51800" y="502046"/>
                  </a:lnTo>
                  <a:lnTo>
                    <a:pt x="32946" y="474073"/>
                  </a:lnTo>
                  <a:lnTo>
                    <a:pt x="26035" y="439800"/>
                  </a:lnTo>
                  <a:lnTo>
                    <a:pt x="26035" y="307848"/>
                  </a:lnTo>
                  <a:lnTo>
                    <a:pt x="26035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1795" y="1435608"/>
              <a:ext cx="2452116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9924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30" dirty="0"/>
              <a:t> </a:t>
            </a:r>
            <a:r>
              <a:rPr spc="-85" dirty="0"/>
              <a:t>Header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0965" y="1514602"/>
            <a:ext cx="20091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HTML</a:t>
            </a:r>
            <a:r>
              <a:rPr sz="2800" b="1" spc="-55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header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522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Web</a:t>
            </a:r>
            <a:r>
              <a:rPr spc="-275" dirty="0"/>
              <a:t> </a:t>
            </a:r>
            <a:r>
              <a:rPr spc="-130" dirty="0"/>
              <a:t>Technology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600200"/>
            <a:ext cx="769620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methods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which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computers communicate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with each  other </a:t>
            </a: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through </a:t>
            </a:r>
            <a:r>
              <a:rPr sz="28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use </a:t>
            </a:r>
            <a:r>
              <a:rPr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markup languages </a:t>
            </a:r>
            <a:r>
              <a:rPr sz="28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 multimedia  </a:t>
            </a:r>
            <a:r>
              <a:rPr sz="28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packages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known as </a:t>
            </a:r>
            <a:r>
              <a:rPr lang="en-IN" sz="2800" b="1" spc="-1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800" b="1" spc="-15" dirty="0" err="1" smtClean="0">
                <a:solidFill>
                  <a:srgbClr val="2E2B1F"/>
                </a:solidFill>
                <a:latin typeface="Calibri"/>
                <a:cs typeface="Calibri"/>
              </a:rPr>
              <a:t>eb</a:t>
            </a:r>
            <a:r>
              <a:rPr sz="2800" b="1" spc="4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IN" sz="2800" b="1" spc="-1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800" b="1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echnology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940" y="1609344"/>
            <a:ext cx="8100059" cy="4349750"/>
            <a:chOff x="281940" y="1609344"/>
            <a:chExt cx="8100059" cy="4349750"/>
          </a:xfrm>
        </p:grpSpPr>
        <p:sp>
          <p:nvSpPr>
            <p:cNvPr id="3" name="object 3"/>
            <p:cNvSpPr/>
            <p:nvPr/>
          </p:nvSpPr>
          <p:spPr>
            <a:xfrm>
              <a:off x="381000" y="1648460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7994650" y="0"/>
                  </a:moveTo>
                  <a:lnTo>
                    <a:pt x="0" y="0"/>
                  </a:lnTo>
                  <a:lnTo>
                    <a:pt x="0" y="3748659"/>
                  </a:lnTo>
                  <a:lnTo>
                    <a:pt x="7994650" y="3748659"/>
                  </a:lnTo>
                  <a:lnTo>
                    <a:pt x="79946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648460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0" y="3748659"/>
                  </a:moveTo>
                  <a:lnTo>
                    <a:pt x="7994650" y="3748659"/>
                  </a:lnTo>
                  <a:lnTo>
                    <a:pt x="7994650" y="0"/>
                  </a:lnTo>
                  <a:lnTo>
                    <a:pt x="0" y="0"/>
                  </a:lnTo>
                  <a:lnTo>
                    <a:pt x="0" y="3748659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" y="1609344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940" y="2011680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220" y="2414016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4023" y="2816352"/>
              <a:ext cx="596036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7220" y="3218688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220" y="3621023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4023360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220" y="4425695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" y="4828032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1154" y="3657650"/>
              <a:ext cx="7354570" cy="1265555"/>
            </a:xfrm>
            <a:custGeom>
              <a:avLst/>
              <a:gdLst/>
              <a:ahLst/>
              <a:cxnLst/>
              <a:rect l="l" t="t" r="r" b="b"/>
              <a:pathLst>
                <a:path w="7354570" h="1265554">
                  <a:moveTo>
                    <a:pt x="7354315" y="0"/>
                  </a:moveTo>
                  <a:lnTo>
                    <a:pt x="0" y="0"/>
                  </a:lnTo>
                  <a:lnTo>
                    <a:pt x="0" y="1265250"/>
                  </a:lnTo>
                  <a:lnTo>
                    <a:pt x="7354315" y="1265250"/>
                  </a:lnTo>
                  <a:lnTo>
                    <a:pt x="735431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1154" y="3657650"/>
              <a:ext cx="7354570" cy="1265555"/>
            </a:xfrm>
            <a:custGeom>
              <a:avLst/>
              <a:gdLst/>
              <a:ahLst/>
              <a:cxnLst/>
              <a:rect l="l" t="t" r="r" b="b"/>
              <a:pathLst>
                <a:path w="7354570" h="1265554">
                  <a:moveTo>
                    <a:pt x="0" y="1265250"/>
                  </a:moveTo>
                  <a:lnTo>
                    <a:pt x="7354315" y="1265250"/>
                  </a:lnTo>
                  <a:lnTo>
                    <a:pt x="7354315" y="0"/>
                  </a:lnTo>
                  <a:lnTo>
                    <a:pt x="0" y="0"/>
                  </a:lnTo>
                  <a:lnTo>
                    <a:pt x="0" y="1265250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799" y="4747005"/>
              <a:ext cx="2209800" cy="1038860"/>
            </a:xfrm>
            <a:custGeom>
              <a:avLst/>
              <a:gdLst/>
              <a:ahLst/>
              <a:cxnLst/>
              <a:rect l="l" t="t" r="r" b="b"/>
              <a:pathLst>
                <a:path w="2209800" h="1038860">
                  <a:moveTo>
                    <a:pt x="2121789" y="510794"/>
                  </a:moveTo>
                  <a:lnTo>
                    <a:pt x="88011" y="510794"/>
                  </a:lnTo>
                  <a:lnTo>
                    <a:pt x="53738" y="517705"/>
                  </a:lnTo>
                  <a:lnTo>
                    <a:pt x="25765" y="536559"/>
                  </a:lnTo>
                  <a:lnTo>
                    <a:pt x="6911" y="564532"/>
                  </a:lnTo>
                  <a:lnTo>
                    <a:pt x="0" y="598805"/>
                  </a:lnTo>
                  <a:lnTo>
                    <a:pt x="0" y="950633"/>
                  </a:lnTo>
                  <a:lnTo>
                    <a:pt x="6911" y="984870"/>
                  </a:lnTo>
                  <a:lnTo>
                    <a:pt x="25765" y="1012829"/>
                  </a:lnTo>
                  <a:lnTo>
                    <a:pt x="53738" y="1031680"/>
                  </a:lnTo>
                  <a:lnTo>
                    <a:pt x="88011" y="1038593"/>
                  </a:lnTo>
                  <a:lnTo>
                    <a:pt x="2121789" y="1038593"/>
                  </a:lnTo>
                  <a:lnTo>
                    <a:pt x="2156061" y="1031680"/>
                  </a:lnTo>
                  <a:lnTo>
                    <a:pt x="2184034" y="1012829"/>
                  </a:lnTo>
                  <a:lnTo>
                    <a:pt x="2202888" y="984870"/>
                  </a:lnTo>
                  <a:lnTo>
                    <a:pt x="2209800" y="950633"/>
                  </a:lnTo>
                  <a:lnTo>
                    <a:pt x="2209800" y="598805"/>
                  </a:lnTo>
                  <a:lnTo>
                    <a:pt x="2202888" y="564532"/>
                  </a:lnTo>
                  <a:lnTo>
                    <a:pt x="2184034" y="536559"/>
                  </a:lnTo>
                  <a:lnTo>
                    <a:pt x="2156061" y="517705"/>
                  </a:lnTo>
                  <a:lnTo>
                    <a:pt x="2121789" y="510794"/>
                  </a:lnTo>
                  <a:close/>
                </a:path>
                <a:path w="2209800" h="1038860">
                  <a:moveTo>
                    <a:pt x="183514" y="0"/>
                  </a:moveTo>
                  <a:lnTo>
                    <a:pt x="368300" y="510794"/>
                  </a:lnTo>
                  <a:lnTo>
                    <a:pt x="920750" y="510794"/>
                  </a:lnTo>
                  <a:lnTo>
                    <a:pt x="18351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799" y="4747005"/>
              <a:ext cx="2209800" cy="1038860"/>
            </a:xfrm>
            <a:custGeom>
              <a:avLst/>
              <a:gdLst/>
              <a:ahLst/>
              <a:cxnLst/>
              <a:rect l="l" t="t" r="r" b="b"/>
              <a:pathLst>
                <a:path w="2209800" h="1038860">
                  <a:moveTo>
                    <a:pt x="0" y="598805"/>
                  </a:moveTo>
                  <a:lnTo>
                    <a:pt x="6911" y="564532"/>
                  </a:lnTo>
                  <a:lnTo>
                    <a:pt x="25765" y="536559"/>
                  </a:lnTo>
                  <a:lnTo>
                    <a:pt x="53738" y="517705"/>
                  </a:lnTo>
                  <a:lnTo>
                    <a:pt x="88011" y="510794"/>
                  </a:lnTo>
                  <a:lnTo>
                    <a:pt x="368300" y="510794"/>
                  </a:lnTo>
                  <a:lnTo>
                    <a:pt x="183514" y="0"/>
                  </a:lnTo>
                  <a:lnTo>
                    <a:pt x="920750" y="510794"/>
                  </a:lnTo>
                  <a:lnTo>
                    <a:pt x="2121789" y="510794"/>
                  </a:lnTo>
                  <a:lnTo>
                    <a:pt x="2156061" y="517705"/>
                  </a:lnTo>
                  <a:lnTo>
                    <a:pt x="2184034" y="536559"/>
                  </a:lnTo>
                  <a:lnTo>
                    <a:pt x="2202888" y="564532"/>
                  </a:lnTo>
                  <a:lnTo>
                    <a:pt x="2209800" y="598805"/>
                  </a:lnTo>
                  <a:lnTo>
                    <a:pt x="2209800" y="730758"/>
                  </a:lnTo>
                  <a:lnTo>
                    <a:pt x="2209800" y="950633"/>
                  </a:lnTo>
                  <a:lnTo>
                    <a:pt x="2202888" y="984870"/>
                  </a:lnTo>
                  <a:lnTo>
                    <a:pt x="2184034" y="1012829"/>
                  </a:lnTo>
                  <a:lnTo>
                    <a:pt x="2156061" y="1031680"/>
                  </a:lnTo>
                  <a:lnTo>
                    <a:pt x="2121789" y="1038593"/>
                  </a:lnTo>
                  <a:lnTo>
                    <a:pt x="920750" y="1038593"/>
                  </a:lnTo>
                  <a:lnTo>
                    <a:pt x="368300" y="1038593"/>
                  </a:lnTo>
                  <a:lnTo>
                    <a:pt x="88011" y="1038593"/>
                  </a:lnTo>
                  <a:lnTo>
                    <a:pt x="53738" y="1031680"/>
                  </a:lnTo>
                  <a:lnTo>
                    <a:pt x="25765" y="1012829"/>
                  </a:lnTo>
                  <a:lnTo>
                    <a:pt x="6911" y="984870"/>
                  </a:lnTo>
                  <a:lnTo>
                    <a:pt x="0" y="950633"/>
                  </a:lnTo>
                  <a:lnTo>
                    <a:pt x="0" y="730758"/>
                  </a:lnTo>
                  <a:lnTo>
                    <a:pt x="0" y="598805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7472" y="5169408"/>
              <a:ext cx="2151888" cy="789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679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30" dirty="0"/>
              <a:t> </a:t>
            </a:r>
            <a:r>
              <a:rPr spc="-105" dirty="0"/>
              <a:t>Body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740" y="1642083"/>
            <a:ext cx="6248400" cy="40589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 HTML&gt;</a:t>
            </a:r>
            <a:endParaRPr sz="2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&lt;head&gt;</a:t>
            </a:r>
            <a:endParaRPr sz="2400" dirty="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First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 dirty="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some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text...&lt;/p&gt;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 dirty="0">
              <a:latin typeface="Consolas"/>
              <a:cs typeface="Consolas"/>
            </a:endParaRPr>
          </a:p>
          <a:p>
            <a:pPr marL="12700">
              <a:lnSpc>
                <a:spcPts val="282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 dirty="0">
              <a:latin typeface="Consolas"/>
              <a:cs typeface="Consolas"/>
            </a:endParaRPr>
          </a:p>
          <a:p>
            <a:pPr marL="3919220">
              <a:lnSpc>
                <a:spcPts val="3300"/>
              </a:lnSpc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HTML</a:t>
            </a:r>
            <a:r>
              <a:rPr sz="2800" b="1" spc="5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body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5965"/>
            <a:ext cx="7091045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0" dirty="0"/>
              <a:t>HTML</a:t>
            </a:r>
            <a:r>
              <a:rPr sz="4400" spc="-220" dirty="0"/>
              <a:t> </a:t>
            </a:r>
            <a:r>
              <a:rPr sz="4400" spc="-90" dirty="0"/>
              <a:t>Headings-</a:t>
            </a:r>
            <a:endParaRPr sz="4400" dirty="0"/>
          </a:p>
          <a:p>
            <a:pPr marL="12700" marR="5080">
              <a:lnSpc>
                <a:spcPct val="150100"/>
              </a:lnSpc>
              <a:spcBef>
                <a:spcPts val="600"/>
              </a:spcBef>
            </a:pPr>
            <a:r>
              <a:rPr sz="2000" spc="-75" dirty="0">
                <a:latin typeface="+mn-lt"/>
              </a:rPr>
              <a:t>HTML</a:t>
            </a:r>
            <a:r>
              <a:rPr sz="2000" spc="-22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headings</a:t>
            </a:r>
            <a:r>
              <a:rPr sz="2000" spc="-245" dirty="0">
                <a:latin typeface="+mn-lt"/>
              </a:rPr>
              <a:t> </a:t>
            </a:r>
            <a:r>
              <a:rPr sz="2000" spc="-75" dirty="0">
                <a:latin typeface="+mn-lt"/>
              </a:rPr>
              <a:t>are</a:t>
            </a:r>
            <a:r>
              <a:rPr sz="2000" spc="-225" dirty="0">
                <a:latin typeface="+mn-lt"/>
              </a:rPr>
              <a:t> </a:t>
            </a:r>
            <a:r>
              <a:rPr sz="2000" spc="-85" dirty="0">
                <a:latin typeface="+mn-lt"/>
              </a:rPr>
              <a:t>defined</a:t>
            </a:r>
            <a:r>
              <a:rPr sz="2000" spc="-229" dirty="0">
                <a:latin typeface="+mn-lt"/>
              </a:rPr>
              <a:t> </a:t>
            </a:r>
            <a:r>
              <a:rPr sz="2000" spc="-75" dirty="0">
                <a:latin typeface="+mn-lt"/>
              </a:rPr>
              <a:t>with</a:t>
            </a:r>
            <a:r>
              <a:rPr sz="2000" spc="-229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</a:t>
            </a:r>
            <a:r>
              <a:rPr sz="2000" spc="-215" dirty="0">
                <a:latin typeface="+mn-lt"/>
              </a:rPr>
              <a:t> </a:t>
            </a:r>
            <a:r>
              <a:rPr sz="2000" b="1" spc="-70" dirty="0">
                <a:latin typeface="+mn-lt"/>
                <a:cs typeface="Cambria"/>
              </a:rPr>
              <a:t>&lt;h1&gt;</a:t>
            </a:r>
            <a:r>
              <a:rPr sz="2000" b="1" spc="-229" dirty="0">
                <a:latin typeface="+mn-lt"/>
                <a:cs typeface="Cambria"/>
              </a:rPr>
              <a:t> </a:t>
            </a:r>
            <a:r>
              <a:rPr sz="2000" spc="-55" dirty="0">
                <a:latin typeface="+mn-lt"/>
              </a:rPr>
              <a:t>to</a:t>
            </a:r>
            <a:r>
              <a:rPr sz="2000" spc="-215" dirty="0">
                <a:latin typeface="+mn-lt"/>
              </a:rPr>
              <a:t> </a:t>
            </a:r>
            <a:r>
              <a:rPr sz="2000" b="1" spc="-70" dirty="0">
                <a:latin typeface="+mn-lt"/>
                <a:cs typeface="Cambria"/>
              </a:rPr>
              <a:t>&lt;h6&gt;</a:t>
            </a:r>
            <a:r>
              <a:rPr sz="2000" b="1" spc="-215" dirty="0">
                <a:latin typeface="+mn-lt"/>
                <a:cs typeface="Cambria"/>
              </a:rPr>
              <a:t> </a:t>
            </a:r>
            <a:r>
              <a:rPr sz="2000" spc="-80" dirty="0">
                <a:latin typeface="+mn-lt"/>
              </a:rPr>
              <a:t>tags.</a:t>
            </a:r>
            <a:r>
              <a:rPr sz="2000" spc="-235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&lt;h1&gt;</a:t>
            </a:r>
            <a:r>
              <a:rPr sz="2000" spc="-190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defines</a:t>
            </a:r>
            <a:r>
              <a:rPr sz="2000" spc="-225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  </a:t>
            </a:r>
            <a:r>
              <a:rPr sz="2000" spc="-75" dirty="0">
                <a:latin typeface="+mn-lt"/>
              </a:rPr>
              <a:t>most</a:t>
            </a:r>
            <a:r>
              <a:rPr sz="2000" spc="-23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important</a:t>
            </a:r>
            <a:r>
              <a:rPr sz="2000" spc="-24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heading.</a:t>
            </a:r>
            <a:r>
              <a:rPr sz="2000" spc="-220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&lt;h6&gt;</a:t>
            </a:r>
            <a:r>
              <a:rPr sz="2000" spc="-210" dirty="0">
                <a:latin typeface="+mn-lt"/>
              </a:rPr>
              <a:t> </a:t>
            </a:r>
            <a:r>
              <a:rPr sz="2000" spc="-85" dirty="0">
                <a:latin typeface="+mn-lt"/>
              </a:rPr>
              <a:t>defines</a:t>
            </a:r>
            <a:r>
              <a:rPr sz="2000" spc="-229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</a:t>
            </a:r>
            <a:r>
              <a:rPr sz="2000" spc="-229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least</a:t>
            </a:r>
            <a:r>
              <a:rPr sz="2000" spc="-23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important</a:t>
            </a:r>
            <a:r>
              <a:rPr sz="2000" spc="-24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heading:</a:t>
            </a:r>
            <a:endParaRPr sz="2000" dirty="0">
              <a:latin typeface="+mn-lt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9200" y="2895561"/>
            <a:ext cx="2760599" cy="2967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2743212"/>
            <a:ext cx="3483229" cy="3637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644" y="2188286"/>
            <a:ext cx="1114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18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4628" y="228727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30174"/>
            <a:ext cx="49898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85" dirty="0"/>
              <a:t>Headings </a:t>
            </a:r>
            <a:r>
              <a:rPr sz="3800" spc="-65" dirty="0"/>
              <a:t>and</a:t>
            </a:r>
            <a:r>
              <a:rPr sz="3800" spc="-450" dirty="0"/>
              <a:t> </a:t>
            </a:r>
            <a:r>
              <a:rPr sz="3800" spc="-110" dirty="0"/>
              <a:t>Paragraphs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38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300" y="3886237"/>
            <a:ext cx="7639050" cy="770255"/>
            <a:chOff x="749300" y="3886237"/>
            <a:chExt cx="7639050" cy="770255"/>
          </a:xfrm>
        </p:grpSpPr>
        <p:sp>
          <p:nvSpPr>
            <p:cNvPr id="5" name="object 5"/>
            <p:cNvSpPr/>
            <p:nvPr/>
          </p:nvSpPr>
          <p:spPr>
            <a:xfrm>
              <a:off x="755650" y="3892587"/>
              <a:ext cx="7626350" cy="757555"/>
            </a:xfrm>
            <a:custGeom>
              <a:avLst/>
              <a:gdLst/>
              <a:ahLst/>
              <a:cxnLst/>
              <a:rect l="l" t="t" r="r" b="b"/>
              <a:pathLst>
                <a:path w="7626350" h="757554">
                  <a:moveTo>
                    <a:pt x="7626350" y="0"/>
                  </a:moveTo>
                  <a:lnTo>
                    <a:pt x="0" y="0"/>
                  </a:lnTo>
                  <a:lnTo>
                    <a:pt x="0" y="757135"/>
                  </a:lnTo>
                  <a:lnTo>
                    <a:pt x="7626350" y="757135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650" y="3892587"/>
              <a:ext cx="7626350" cy="757555"/>
            </a:xfrm>
            <a:custGeom>
              <a:avLst/>
              <a:gdLst/>
              <a:ahLst/>
              <a:cxnLst/>
              <a:rect l="l" t="t" r="r" b="b"/>
              <a:pathLst>
                <a:path w="7626350" h="757554">
                  <a:moveTo>
                    <a:pt x="0" y="757135"/>
                  </a:moveTo>
                  <a:lnTo>
                    <a:pt x="7626350" y="757135"/>
                  </a:lnTo>
                  <a:lnTo>
                    <a:pt x="7626350" y="0"/>
                  </a:lnTo>
                  <a:lnTo>
                    <a:pt x="0" y="0"/>
                  </a:lnTo>
                  <a:lnTo>
                    <a:pt x="0" y="75713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9300" y="1974799"/>
            <a:ext cx="7639050" cy="1213485"/>
            <a:chOff x="749300" y="1974799"/>
            <a:chExt cx="7639050" cy="1213485"/>
          </a:xfrm>
        </p:grpSpPr>
        <p:sp>
          <p:nvSpPr>
            <p:cNvPr id="8" name="object 8"/>
            <p:cNvSpPr/>
            <p:nvPr/>
          </p:nvSpPr>
          <p:spPr>
            <a:xfrm>
              <a:off x="755650" y="1981149"/>
              <a:ext cx="7626350" cy="1200785"/>
            </a:xfrm>
            <a:custGeom>
              <a:avLst/>
              <a:gdLst/>
              <a:ahLst/>
              <a:cxnLst/>
              <a:rect l="l" t="t" r="r" b="b"/>
              <a:pathLst>
                <a:path w="7626350" h="1200785">
                  <a:moveTo>
                    <a:pt x="7626350" y="0"/>
                  </a:moveTo>
                  <a:lnTo>
                    <a:pt x="0" y="0"/>
                  </a:lnTo>
                  <a:lnTo>
                    <a:pt x="0" y="1200327"/>
                  </a:lnTo>
                  <a:lnTo>
                    <a:pt x="7626350" y="1200327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650" y="1981149"/>
              <a:ext cx="7626350" cy="1200785"/>
            </a:xfrm>
            <a:custGeom>
              <a:avLst/>
              <a:gdLst/>
              <a:ahLst/>
              <a:cxnLst/>
              <a:rect l="l" t="t" r="r" b="b"/>
              <a:pathLst>
                <a:path w="7626350" h="1200785">
                  <a:moveTo>
                    <a:pt x="0" y="1200327"/>
                  </a:moveTo>
                  <a:lnTo>
                    <a:pt x="7626350" y="1200327"/>
                  </a:lnTo>
                  <a:lnTo>
                    <a:pt x="7626350" y="0"/>
                  </a:lnTo>
                  <a:lnTo>
                    <a:pt x="0" y="0"/>
                  </a:lnTo>
                  <a:lnTo>
                    <a:pt x="0" y="120032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7042" y="1323423"/>
            <a:ext cx="6060440" cy="3989554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Heading 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(h1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2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h6)</a:t>
            </a:r>
            <a:endParaRPr sz="2200" dirty="0">
              <a:latin typeface="Calibri"/>
              <a:cs typeface="Calibri"/>
            </a:endParaRPr>
          </a:p>
          <a:p>
            <a:pPr marL="330200">
              <a:lnSpc>
                <a:spcPct val="100000"/>
              </a:lnSpc>
              <a:spcBef>
                <a:spcPts val="140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&lt;h1&gt;Heading 1&lt;/h1&gt;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&lt;h2&gt;Sub heading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2&lt;/h2&gt;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&lt;h3&gt;Sub heading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3&lt;/h3&gt;</a:t>
            </a:r>
            <a:endParaRPr sz="24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211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Paragraph 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endParaRPr sz="2200" dirty="0">
              <a:latin typeface="Calibri"/>
              <a:cs typeface="Calibri"/>
            </a:endParaRPr>
          </a:p>
          <a:p>
            <a:pPr marL="330200">
              <a:lnSpc>
                <a:spcPts val="2735"/>
              </a:lnSpc>
              <a:spcBef>
                <a:spcPts val="137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my first</a:t>
            </a:r>
            <a:r>
              <a:rPr sz="2400" b="1" spc="-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paragraph&lt;/p&gt;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ts val="2735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my second</a:t>
            </a:r>
            <a:r>
              <a:rPr sz="2400" b="1" spc="-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paragraph&lt;/p&gt;</a:t>
            </a: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Sections</a:t>
            </a:r>
            <a:r>
              <a:rPr sz="2200" spc="-5" dirty="0">
                <a:solidFill>
                  <a:srgbClr val="8D863D"/>
                </a:solidFill>
                <a:latin typeface="Calibri"/>
                <a:cs typeface="Calibri"/>
              </a:rPr>
              <a:t>: </a:t>
            </a:r>
            <a:r>
              <a:rPr sz="2200" spc="-5" dirty="0" smtClean="0">
                <a:solidFill>
                  <a:srgbClr val="8D863D"/>
                </a:solidFill>
                <a:latin typeface="Consolas"/>
                <a:cs typeface="Consolas"/>
              </a:rPr>
              <a:t>div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800" y="5393372"/>
            <a:ext cx="7626350" cy="70211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595630" marR="1809750" indent="-504825">
              <a:lnSpc>
                <a:spcPts val="2590"/>
              </a:lnSpc>
              <a:spcBef>
                <a:spcPts val="27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&lt;div style="background: skyblue;"&gt;  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div</a:t>
            </a:r>
            <a:r>
              <a:rPr lang="en-IN" sz="2400" b="1" dirty="0" smtClean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 smtClean="0">
                <a:solidFill>
                  <a:srgbClr val="006FC0"/>
                </a:solidFill>
                <a:latin typeface="Consolas"/>
                <a:cs typeface="Consolas"/>
              </a:rPr>
              <a:t>&lt;/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div&gt;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600" y="228600"/>
            <a:ext cx="505320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Formatting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4992" y="903859"/>
            <a:ext cx="7880808" cy="1062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formatting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are used to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modify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between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opening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closing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endParaRPr sz="2200" dirty="0"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Ex. </a:t>
            </a:r>
            <a:r>
              <a:rPr sz="2000" dirty="0">
                <a:solidFill>
                  <a:srgbClr val="8D863D"/>
                </a:solidFill>
                <a:latin typeface="Consolas"/>
                <a:cs typeface="Consolas"/>
              </a:rPr>
              <a:t>&lt;b&gt;Hello&lt;/b&gt;</a:t>
            </a:r>
            <a:r>
              <a:rPr sz="2000" spc="-68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makes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“Hello” 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appear in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bold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11602"/>
              </p:ext>
            </p:extLst>
          </p:nvPr>
        </p:nvGraphicFramePr>
        <p:xfrm>
          <a:off x="366712" y="2347912"/>
          <a:ext cx="7772400" cy="390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0"/>
                <a:gridCol w="4038600"/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&lt;b&gt;&lt;/b&gt;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bold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&lt;i&gt;&lt;/i&gt;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i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italicized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&lt;u&gt;&lt;/u&gt;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u="heavy" dirty="0">
                          <a:solidFill>
                            <a:srgbClr val="8D863D"/>
                          </a:solidFill>
                          <a:uFill>
                            <a:solidFill>
                              <a:srgbClr val="8D863D"/>
                            </a:solidFill>
                          </a:uFill>
                          <a:latin typeface="Arial"/>
                          <a:cs typeface="Arial"/>
                        </a:rPr>
                        <a:t>underlined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&lt;sup&gt;&lt;/sup&gt;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989"/>
                        </a:lnSpc>
                      </a:pPr>
                      <a:r>
                        <a:rPr sz="3000" spc="7" baseline="-16666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sz="1300" spc="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superscript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&lt;sub&gt;&lt;/sub&gt;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15"/>
                        </a:lnSpc>
                        <a:spcBef>
                          <a:spcPts val="680"/>
                        </a:spcBef>
                      </a:pPr>
                      <a:r>
                        <a:rPr sz="3000" spc="7" baseline="13888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sz="1300" spc="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subscript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&lt;strong&gt;&lt;/strong&gt;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 smtClean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2000" b="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</a:t>
                      </a:r>
                      <a:r>
                        <a:rPr sz="2000" b="1" dirty="0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pre&gt;&lt;/</a:t>
                      </a: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pre&gt;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 cap="flat" cmpd="sng" algn="ctr">
                      <a:solidFill>
                        <a:srgbClr val="F4E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E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2000" spc="-5" dirty="0" smtClean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Displays</a:t>
                      </a:r>
                      <a:r>
                        <a:rPr lang="en-US" sz="2000" spc="-5" baseline="0" dirty="0" smtClean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spc="-5" dirty="0" smtClean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HTML text as it is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 cap="flat" cmpd="sng" algn="ctr">
                      <a:solidFill>
                        <a:srgbClr val="F4E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 cap="flat" cmpd="sng" algn="ctr">
                      <a:solidFill>
                        <a:srgbClr val="F4E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</a:t>
                      </a:r>
                      <a:r>
                        <a:rPr sz="2000" b="1" spc="-5" dirty="0" err="1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blockquote</a:t>
                      </a:r>
                      <a:r>
                        <a:rPr lang="en-US" sz="2000" b="1" spc="-5" dirty="0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 cite=“ ”</a:t>
                      </a:r>
                      <a:r>
                        <a:rPr sz="2000" b="1" spc="-5" dirty="0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&gt;</a:t>
                      </a:r>
                      <a:r>
                        <a:rPr lang="en-US" sz="2000" b="1" spc="-5" dirty="0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b="1" spc="-5" dirty="0" smtClean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&lt;/</a:t>
                      </a: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blockquote&gt;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Quoted text</a:t>
                      </a:r>
                      <a:r>
                        <a:rPr sz="2000" spc="-1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spc="-5" dirty="0" smtClean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block</a:t>
                      </a:r>
                      <a:r>
                        <a:rPr lang="en-US" sz="2000" spc="-5" dirty="0" smtClean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from other source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&lt;del&gt;&lt;/del&gt;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Deleted </a:t>
                      </a:r>
                      <a:r>
                        <a:rPr sz="2000" spc="-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00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– </a:t>
                      </a:r>
                      <a:r>
                        <a:rPr sz="2000" strike="sngStrike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strike</a:t>
                      </a:r>
                      <a:r>
                        <a:rPr sz="2000" strike="sngStrike" spc="-8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trike="sngStrike" dirty="0" smtClean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through</a:t>
                      </a:r>
                      <a:r>
                        <a:rPr lang="en-US" sz="2000" strike="sngStrike" dirty="0" smtClean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 effect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839200" y="6578295"/>
            <a:ext cx="1511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EBFFC2"/>
                </a:solidFill>
                <a:latin typeface="Corbel"/>
                <a:cs typeface="Corbel"/>
              </a:rPr>
              <a:t>39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" y="286511"/>
            <a:ext cx="7047230" cy="1424940"/>
            <a:chOff x="164592" y="286511"/>
            <a:chExt cx="7047230" cy="1424940"/>
          </a:xfrm>
        </p:grpSpPr>
        <p:sp>
          <p:nvSpPr>
            <p:cNvPr id="3" name="object 3"/>
            <p:cNvSpPr/>
            <p:nvPr/>
          </p:nvSpPr>
          <p:spPr>
            <a:xfrm>
              <a:off x="164592" y="1080515"/>
              <a:ext cx="1984248" cy="630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212" y="286511"/>
              <a:ext cx="1967483" cy="1341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8072" y="1080515"/>
              <a:ext cx="5873496" cy="6309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7216" y="286511"/>
              <a:ext cx="5855208" cy="1341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85800" y="1905000"/>
            <a:ext cx="4876800" cy="396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48764" y="1403348"/>
            <a:ext cx="516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6880" algn="l"/>
              </a:tabLst>
            </a:pP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HTML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75E46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ode	</a:t>
            </a:r>
            <a:r>
              <a:rPr sz="2400" b="1" spc="-5" dirty="0">
                <a:solidFill>
                  <a:srgbClr val="675E46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ut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62600" y="2514600"/>
            <a:ext cx="2438400" cy="205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&lt;pre&gt; tag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8077200" cy="36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35" y="4038599"/>
            <a:ext cx="7545070" cy="553998"/>
          </a:xfrm>
        </p:spPr>
        <p:txBody>
          <a:bodyPr/>
          <a:lstStyle/>
          <a:p>
            <a:r>
              <a:rPr lang="en-US" dirty="0" smtClean="0"/>
              <a:t>Also can be used to display other contents as it is, </a:t>
            </a:r>
            <a:r>
              <a:rPr lang="en-US" dirty="0" err="1" smtClean="0"/>
              <a:t>Eg.any</a:t>
            </a:r>
            <a:r>
              <a:rPr lang="en-US" dirty="0" smtClean="0"/>
              <a:t> application or mail contents,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556500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47618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Hyperlinks: </a:t>
            </a:r>
            <a:r>
              <a:rPr spc="-70" dirty="0"/>
              <a:t>&lt;a&gt;</a:t>
            </a:r>
            <a:r>
              <a:rPr spc="-355" dirty="0"/>
              <a:t> </a:t>
            </a:r>
            <a:r>
              <a:rPr spc="-190" dirty="0"/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454" y="3869816"/>
            <a:ext cx="74047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cat.html</a:t>
            </a:r>
            <a:r>
              <a:rPr sz="2200" spc="-560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subdirectory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stuff</a:t>
            </a:r>
            <a:r>
              <a:rPr sz="2200" spc="-5" dirty="0">
                <a:solidFill>
                  <a:srgbClr val="8D863D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2836" y="1997964"/>
            <a:ext cx="7663815" cy="680085"/>
            <a:chOff x="592836" y="1997964"/>
            <a:chExt cx="7663815" cy="680085"/>
          </a:xfrm>
        </p:grpSpPr>
        <p:sp>
          <p:nvSpPr>
            <p:cNvPr id="6" name="object 6"/>
            <p:cNvSpPr/>
            <p:nvPr/>
          </p:nvSpPr>
          <p:spPr>
            <a:xfrm>
              <a:off x="692048" y="2037867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2048" y="2037867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0" y="476224"/>
                  </a:moveTo>
                  <a:lnTo>
                    <a:pt x="7558151" y="476224"/>
                  </a:lnTo>
                  <a:lnTo>
                    <a:pt x="7558151" y="0"/>
                  </a:lnTo>
                  <a:lnTo>
                    <a:pt x="0" y="0"/>
                  </a:lnTo>
                  <a:lnTo>
                    <a:pt x="0" y="47622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836" y="1997964"/>
              <a:ext cx="3435096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2547" y="1997964"/>
              <a:ext cx="326593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3095" y="1997964"/>
              <a:ext cx="742188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4454" y="1247902"/>
            <a:ext cx="7866380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form.html</a:t>
            </a:r>
            <a:r>
              <a:rPr sz="2200" spc="-56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directory:</a:t>
            </a:r>
            <a:endParaRPr sz="2200" dirty="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  <a:spcBef>
                <a:spcPts val="11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 href="form.html"&gt;Fill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Our</a:t>
            </a:r>
            <a:r>
              <a:rPr sz="2400" b="1" spc="2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Form&lt;/a&gt;</a:t>
            </a:r>
            <a:endParaRPr sz="2400" dirty="0">
              <a:latin typeface="Consolas"/>
              <a:cs typeface="Consolas"/>
            </a:endParaRPr>
          </a:p>
          <a:p>
            <a:pPr marL="241300" marR="5080" indent="-228600">
              <a:lnSpc>
                <a:spcPct val="100000"/>
              </a:lnSpc>
              <a:spcBef>
                <a:spcPts val="9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parent.html</a:t>
            </a:r>
            <a:r>
              <a:rPr sz="2200" spc="-55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parent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directory: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6844" y="3258311"/>
            <a:ext cx="7657465" cy="680085"/>
            <a:chOff x="656844" y="3258311"/>
            <a:chExt cx="7657465" cy="680085"/>
          </a:xfrm>
        </p:grpSpPr>
        <p:sp>
          <p:nvSpPr>
            <p:cNvPr id="13" name="object 13"/>
            <p:cNvSpPr/>
            <p:nvPr/>
          </p:nvSpPr>
          <p:spPr>
            <a:xfrm>
              <a:off x="755650" y="3297326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6844" y="3258311"/>
              <a:ext cx="6295644" cy="679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5650" y="3297326"/>
            <a:ext cx="7558405" cy="47625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href="../parent.html"&gt;Parent&lt;/a&gt;</a:t>
            </a:r>
            <a:endParaRPr sz="2400" dirty="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2836" y="4629911"/>
            <a:ext cx="7657465" cy="680085"/>
            <a:chOff x="592836" y="4629911"/>
            <a:chExt cx="7657465" cy="680085"/>
          </a:xfrm>
        </p:grpSpPr>
        <p:sp>
          <p:nvSpPr>
            <p:cNvPr id="17" name="object 17"/>
            <p:cNvSpPr/>
            <p:nvPr/>
          </p:nvSpPr>
          <p:spPr>
            <a:xfrm>
              <a:off x="692048" y="4668926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836" y="4629911"/>
              <a:ext cx="6464808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2048" y="4668926"/>
            <a:ext cx="7558405" cy="47625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href="stuff/cat.html"&gt;Catalog&lt;/a&gt;</a:t>
            </a:r>
            <a:endParaRPr sz="2400" dirty="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8600" y="5232400"/>
            <a:ext cx="8076565" cy="101600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external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site:</a:t>
            </a:r>
            <a:endParaRPr sz="2200" dirty="0">
              <a:latin typeface="Calibri"/>
              <a:cs typeface="Calibri"/>
            </a:endParaRPr>
          </a:p>
          <a:p>
            <a:pPr marL="205740">
              <a:lnSpc>
                <a:spcPct val="100000"/>
              </a:lnSpc>
              <a:spcBef>
                <a:spcPts val="1305"/>
              </a:spcBef>
            </a:pPr>
            <a:r>
              <a:rPr sz="2050" b="1" dirty="0">
                <a:latin typeface="Consolas"/>
                <a:cs typeface="Consolas"/>
              </a:rPr>
              <a:t>&lt;a </a:t>
            </a:r>
            <a:r>
              <a:rPr sz="2050" b="1" spc="-5" dirty="0">
                <a:latin typeface="Consolas"/>
                <a:cs typeface="Consolas"/>
              </a:rPr>
              <a:t>href="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  <a:hlinkClick r:id="rId7"/>
              </a:rPr>
              <a:t>http://www.devbg.org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</a:rPr>
              <a:t>"</a:t>
            </a:r>
            <a:r>
              <a:rPr sz="2050" b="1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</a:rPr>
              <a:t>target="_blank"</a:t>
            </a:r>
            <a:r>
              <a:rPr sz="2050" b="1" spc="-5" dirty="0">
                <a:latin typeface="Consolas"/>
                <a:cs typeface="Consolas"/>
              </a:rPr>
              <a:t>&gt;BASD&lt;/a&gt;</a:t>
            </a:r>
            <a:endParaRPr sz="205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93573"/>
            <a:ext cx="76790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85" dirty="0"/>
              <a:t>Links</a:t>
            </a:r>
            <a:r>
              <a:rPr sz="3800" spc="-240" dirty="0"/>
              <a:t> </a:t>
            </a:r>
            <a:r>
              <a:rPr sz="3800" spc="-65" dirty="0"/>
              <a:t>to</a:t>
            </a:r>
            <a:r>
              <a:rPr sz="3800" spc="-210" dirty="0"/>
              <a:t> </a:t>
            </a:r>
            <a:r>
              <a:rPr sz="3800" spc="-65" dirty="0"/>
              <a:t>the</a:t>
            </a:r>
            <a:r>
              <a:rPr sz="3800" spc="-215" dirty="0"/>
              <a:t> </a:t>
            </a:r>
            <a:r>
              <a:rPr sz="3800" spc="-70" dirty="0"/>
              <a:t>Same</a:t>
            </a:r>
            <a:r>
              <a:rPr sz="3800" spc="-240" dirty="0"/>
              <a:t> </a:t>
            </a:r>
            <a:r>
              <a:rPr sz="3800" spc="-85" dirty="0"/>
              <a:t>Document</a:t>
            </a:r>
            <a:r>
              <a:rPr sz="3800" spc="-270" dirty="0"/>
              <a:t> </a:t>
            </a:r>
            <a:r>
              <a:rPr sz="3800" dirty="0"/>
              <a:t>–</a:t>
            </a:r>
            <a:r>
              <a:rPr sz="3800" spc="-210" dirty="0"/>
              <a:t> </a:t>
            </a:r>
            <a:r>
              <a:rPr sz="3800" spc="-90" dirty="0"/>
              <a:t>Example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1107692"/>
            <a:ext cx="7312660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14"/>
              </a:spcBef>
            </a:pP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h1&gt;Table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of</a:t>
            </a:r>
            <a:r>
              <a:rPr sz="2200" b="1" spc="-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Contents&lt;/h1&gt;</a:t>
            </a:r>
            <a:endParaRPr sz="22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0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&lt;p&gt;&lt;a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href="#section1"&gt;Introduction&lt;/a&gt;&lt;br</a:t>
            </a:r>
            <a:r>
              <a:rPr sz="2200" b="1" spc="4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&lt;a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href="#section2"&gt;Some background&lt;/A&gt;&lt;br</a:t>
            </a:r>
            <a:r>
              <a:rPr sz="2200" b="1" spc="6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&lt;a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href="#section2.1"&gt;Project History&lt;/a&gt;&lt;br</a:t>
            </a:r>
            <a:r>
              <a:rPr sz="2200" b="1" spc="6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0"/>
              </a:spcBef>
            </a:pPr>
            <a:r>
              <a:rPr sz="2200" b="1" dirty="0" smtClean="0">
                <a:solidFill>
                  <a:srgbClr val="FF0000"/>
                </a:solidFill>
                <a:latin typeface="Consolas"/>
                <a:cs typeface="Consolas"/>
              </a:rPr>
              <a:t>&lt;!--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The document text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follows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here</a:t>
            </a:r>
            <a:r>
              <a:rPr sz="22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--&gt;</a:t>
            </a: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5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&lt;h2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id="section1"&gt;Introduction&lt;/h2&gt;</a:t>
            </a: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1 follows here</a:t>
            </a:r>
            <a:r>
              <a:rPr sz="22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lang="en-US" sz="2200" b="1" spc="-5" dirty="0" smtClean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&lt;h2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id="section2"&gt;Some background&lt;/h2&gt;</a:t>
            </a: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2 follows here</a:t>
            </a:r>
            <a:r>
              <a:rPr sz="22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lang="en-US" sz="2200" b="1" spc="-5" dirty="0" smtClean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&lt;h3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id="section2.1"&gt;Project</a:t>
            </a:r>
            <a:r>
              <a:rPr sz="22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History&lt;/h3&gt;</a:t>
            </a: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2.1 </a:t>
            </a:r>
            <a:r>
              <a:rPr sz="2200" b="1" spc="-5" dirty="0">
                <a:solidFill>
                  <a:srgbClr val="FF0000"/>
                </a:solidFill>
                <a:latin typeface="Consolas"/>
                <a:cs typeface="Consolas"/>
              </a:rPr>
              <a:t>follows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here</a:t>
            </a:r>
            <a:r>
              <a:rPr sz="22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sz="22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075" y="54864"/>
            <a:ext cx="4421505" cy="1187450"/>
            <a:chOff x="227075" y="54864"/>
            <a:chExt cx="4421505" cy="1187450"/>
          </a:xfrm>
        </p:grpSpPr>
        <p:sp>
          <p:nvSpPr>
            <p:cNvPr id="3" name="object 3"/>
            <p:cNvSpPr/>
            <p:nvPr/>
          </p:nvSpPr>
          <p:spPr>
            <a:xfrm>
              <a:off x="227075" y="714755"/>
              <a:ext cx="2375916" cy="5273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695" y="54864"/>
              <a:ext cx="2360676" cy="1121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3287" y="714755"/>
              <a:ext cx="1994915" cy="527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0908" y="54864"/>
              <a:ext cx="1979675" cy="11216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4511" y="714755"/>
              <a:ext cx="1313688" cy="5273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2131" y="54864"/>
              <a:ext cx="1299972" cy="11216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190627"/>
            <a:ext cx="376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/>
              <a:t>Images: </a:t>
            </a:r>
            <a:r>
              <a:rPr sz="4000" spc="-85" dirty="0"/>
              <a:t>&lt;img&gt;</a:t>
            </a:r>
            <a:r>
              <a:rPr sz="4000" spc="-390" dirty="0"/>
              <a:t> </a:t>
            </a:r>
            <a:r>
              <a:rPr sz="4000" spc="-100" dirty="0"/>
              <a:t>tag</a:t>
            </a:r>
            <a:endParaRPr sz="400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95312" y="2805112"/>
          <a:ext cx="74676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270"/>
                <a:gridCol w="6069330"/>
              </a:tblGrid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src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Location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image file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(relative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or</a:t>
                      </a:r>
                      <a:r>
                        <a:rPr sz="2000" b="1" spc="-9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absolute)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alt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Substitute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text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for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display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(e.g. in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text</a:t>
                      </a:r>
                      <a:r>
                        <a:rPr sz="2000" b="1" spc="-1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mode)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Number of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pixels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000" b="1" spc="-1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Number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pixels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the</a:t>
                      </a:r>
                      <a:r>
                        <a:rPr sz="2000" b="1" spc="-8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Size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border,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0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for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no</a:t>
                      </a:r>
                      <a:r>
                        <a:rPr sz="2000" b="1" spc="-4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57200" y="914400"/>
            <a:ext cx="6096000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95"/>
              </a:spcBef>
              <a:buClr>
                <a:srgbClr val="E9D9BD"/>
              </a:buClr>
              <a:buSzPct val="69642"/>
              <a:buFont typeface="Wingdings 2"/>
              <a:buChar char=""/>
              <a:tabLst>
                <a:tab pos="294640" algn="l"/>
              </a:tabLst>
            </a:pPr>
            <a:r>
              <a:rPr sz="2800" spc="-5" dirty="0">
                <a:solidFill>
                  <a:srgbClr val="484230"/>
                </a:solidFill>
                <a:latin typeface="Calibri"/>
                <a:cs typeface="Calibri"/>
              </a:rPr>
              <a:t>Inserting an </a:t>
            </a:r>
            <a:r>
              <a:rPr sz="2800" spc="-10" dirty="0">
                <a:solidFill>
                  <a:srgbClr val="484230"/>
                </a:solidFill>
                <a:latin typeface="Calibri"/>
                <a:cs typeface="Calibri"/>
              </a:rPr>
              <a:t>image with </a:t>
            </a:r>
            <a:r>
              <a:rPr sz="2800" spc="-10" dirty="0">
                <a:solidFill>
                  <a:srgbClr val="484230"/>
                </a:solidFill>
                <a:latin typeface="Consolas"/>
                <a:cs typeface="Consolas"/>
              </a:rPr>
              <a:t>&lt;img&gt;</a:t>
            </a:r>
            <a:r>
              <a:rPr sz="2800" spc="-850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800" spc="-15" dirty="0">
                <a:solidFill>
                  <a:srgbClr val="484230"/>
                </a:solidFill>
                <a:latin typeface="Calibri"/>
                <a:cs typeface="Calibri"/>
              </a:rPr>
              <a:t>tag:</a:t>
            </a:r>
            <a:endParaRPr sz="28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64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&lt;img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 src="/</a:t>
            </a:r>
            <a:r>
              <a:rPr sz="2200" b="1" spc="-5" dirty="0" err="1" smtClean="0">
                <a:solidFill>
                  <a:srgbClr val="006FC0"/>
                </a:solidFill>
                <a:latin typeface="Consolas"/>
                <a:cs typeface="Consolas"/>
              </a:rPr>
              <a:t>img</a:t>
            </a:r>
            <a:r>
              <a:rPr lang="en-US" sz="2200" b="1" spc="-5" dirty="0" err="1" smtClean="0">
                <a:solidFill>
                  <a:srgbClr val="006FC0"/>
                </a:solidFill>
                <a:latin typeface="Consolas"/>
                <a:cs typeface="Consolas"/>
              </a:rPr>
              <a:t>folder</a:t>
            </a:r>
            <a:r>
              <a:rPr sz="2200" b="1" spc="-5" dirty="0" smtClean="0">
                <a:solidFill>
                  <a:srgbClr val="006FC0"/>
                </a:solidFill>
                <a:latin typeface="Consolas"/>
                <a:cs typeface="Consolas"/>
              </a:rPr>
              <a:t>/</a:t>
            </a:r>
            <a:r>
              <a:rPr lang="en-US" sz="2200" b="1" spc="-5" dirty="0" smtClean="0">
                <a:solidFill>
                  <a:srgbClr val="006FC0"/>
                </a:solidFill>
                <a:latin typeface="Consolas"/>
                <a:cs typeface="Consolas"/>
              </a:rPr>
              <a:t>imagename</a:t>
            </a:r>
            <a:r>
              <a:rPr sz="2200" b="1" spc="-5" dirty="0" smtClean="0">
                <a:solidFill>
                  <a:srgbClr val="006FC0"/>
                </a:solidFill>
                <a:latin typeface="Consolas"/>
                <a:cs typeface="Consolas"/>
              </a:rPr>
              <a:t>.png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"&gt;</a:t>
            </a:r>
            <a:endParaRPr sz="2200" dirty="0">
              <a:latin typeface="Consolas"/>
              <a:cs typeface="Consolas"/>
            </a:endParaRPr>
          </a:p>
          <a:p>
            <a:pPr marL="294640" indent="-281940">
              <a:lnSpc>
                <a:spcPct val="100000"/>
              </a:lnSpc>
              <a:spcBef>
                <a:spcPts val="1739"/>
              </a:spcBef>
              <a:buClr>
                <a:srgbClr val="E9D9BD"/>
              </a:buClr>
              <a:buSzPct val="70312"/>
              <a:buFont typeface="Wingdings 2"/>
              <a:buChar char=""/>
              <a:tabLst>
                <a:tab pos="294640" algn="l"/>
              </a:tabLst>
            </a:pPr>
            <a:r>
              <a:rPr sz="3200" spc="-5" dirty="0">
                <a:solidFill>
                  <a:srgbClr val="484230"/>
                </a:solidFill>
                <a:latin typeface="Calibri"/>
                <a:cs typeface="Calibri"/>
              </a:rPr>
              <a:t>Image</a:t>
            </a:r>
            <a:r>
              <a:rPr sz="3200" spc="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484230"/>
                </a:solidFill>
                <a:latin typeface="Calibri"/>
                <a:cs typeface="Calibri"/>
              </a:rPr>
              <a:t>attributes: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800" y="5105400"/>
            <a:ext cx="6257290" cy="1005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95"/>
              </a:spcBef>
              <a:buClr>
                <a:srgbClr val="E9D9BD"/>
              </a:buClr>
              <a:buSzPct val="69642"/>
              <a:buFont typeface="Wingdings 2"/>
              <a:buChar char=""/>
              <a:tabLst>
                <a:tab pos="294640" algn="l"/>
              </a:tabLst>
            </a:pPr>
            <a:r>
              <a:rPr sz="2800" spc="-10" dirty="0">
                <a:solidFill>
                  <a:srgbClr val="484230"/>
                </a:solidFill>
                <a:latin typeface="Calibri"/>
                <a:cs typeface="Calibri"/>
              </a:rPr>
              <a:t>Example:</a:t>
            </a:r>
            <a:endParaRPr sz="28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714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&lt;img </a:t>
            </a:r>
            <a:r>
              <a:rPr sz="2200" b="1" dirty="0" err="1">
                <a:solidFill>
                  <a:srgbClr val="006FC0"/>
                </a:solidFill>
                <a:latin typeface="Consolas"/>
                <a:cs typeface="Consolas"/>
              </a:rPr>
              <a:t>src</a:t>
            </a: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="php.png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" alt</a:t>
            </a:r>
            <a:r>
              <a:rPr sz="2200" b="1">
                <a:solidFill>
                  <a:srgbClr val="006FC0"/>
                </a:solidFill>
                <a:latin typeface="Consolas"/>
                <a:cs typeface="Consolas"/>
              </a:rPr>
              <a:t>="</a:t>
            </a:r>
            <a:r>
              <a:rPr sz="2200" b="1" smtClean="0">
                <a:solidFill>
                  <a:srgbClr val="006FC0"/>
                </a:solidFill>
                <a:latin typeface="Consolas"/>
                <a:cs typeface="Consolas"/>
              </a:rPr>
              <a:t>PHP</a:t>
            </a:r>
            <a:r>
              <a:rPr lang="en-US" sz="2200" b="1" smtClean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mtClean="0">
                <a:solidFill>
                  <a:srgbClr val="006FC0"/>
                </a:solidFill>
                <a:latin typeface="Consolas"/>
                <a:cs typeface="Consolas"/>
              </a:rPr>
              <a:t>Logo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"</a:t>
            </a:r>
            <a:r>
              <a:rPr sz="2200" b="1" spc="-5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39200" y="6578295"/>
            <a:ext cx="1504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EBFFC2"/>
                </a:solidFill>
                <a:latin typeface="Corbel"/>
                <a:cs typeface="Corbel"/>
              </a:rPr>
              <a:t>43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1524" y="1467990"/>
            <a:ext cx="1776095" cy="4854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XHTML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XML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JavaScript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V</a:t>
            </a:r>
            <a:r>
              <a:rPr sz="2400" spc="-10" dirty="0">
                <a:solidFill>
                  <a:srgbClr val="675E46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675E46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RIPT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DOM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DHTML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E4X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WMLScript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647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Cambria"/>
                <a:cs typeface="Cambria"/>
              </a:rPr>
              <a:t>Web</a:t>
            </a:r>
            <a:r>
              <a:rPr b="1" spc="-245" dirty="0">
                <a:latin typeface="Cambria"/>
                <a:cs typeface="Cambria"/>
              </a:rPr>
              <a:t> </a:t>
            </a:r>
            <a:r>
              <a:rPr b="1" spc="-130" dirty="0"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091" y="1493647"/>
            <a:ext cx="2676525" cy="49186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SQL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ASP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ADO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PHP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.NET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SMIL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SVG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FLASH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</a:t>
            </a:r>
            <a:r>
              <a:rPr sz="2400" spc="-1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lang="en-IN" sz="2400" spc="-5" dirty="0">
                <a:solidFill>
                  <a:srgbClr val="675E46"/>
                </a:solidFill>
                <a:latin typeface="Arial"/>
                <a:cs typeface="Arial"/>
              </a:rPr>
              <a:t>A</a:t>
            </a:r>
            <a:r>
              <a:rPr sz="2400" spc="-5" dirty="0" err="1" smtClean="0">
                <a:solidFill>
                  <a:srgbClr val="675E46"/>
                </a:solidFill>
                <a:latin typeface="Arial"/>
                <a:cs typeface="Arial"/>
              </a:rPr>
              <a:t>pplets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Java</a:t>
            </a:r>
            <a:r>
              <a:rPr sz="2400" spc="-2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lang="en-IN" sz="2400" dirty="0">
                <a:solidFill>
                  <a:srgbClr val="675E46"/>
                </a:solidFill>
                <a:latin typeface="Arial"/>
                <a:cs typeface="Arial"/>
              </a:rPr>
              <a:t>S</a:t>
            </a:r>
            <a:r>
              <a:rPr sz="2400" dirty="0" err="1" smtClean="0">
                <a:solidFill>
                  <a:srgbClr val="675E46"/>
                </a:solidFill>
                <a:latin typeface="Arial"/>
                <a:cs typeface="Arial"/>
              </a:rPr>
              <a:t>ervlets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 Server</a:t>
            </a:r>
            <a:r>
              <a:rPr sz="2400" spc="-3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Page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1747" y="4951221"/>
            <a:ext cx="1792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L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55181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Ordered </a:t>
            </a:r>
            <a:r>
              <a:rPr spc="-85" dirty="0"/>
              <a:t>Lists: </a:t>
            </a:r>
            <a:r>
              <a:rPr spc="-80" dirty="0"/>
              <a:t>&lt;ol&gt;</a:t>
            </a:r>
            <a:r>
              <a:rPr spc="-480" dirty="0"/>
              <a:t> </a:t>
            </a:r>
            <a:r>
              <a:rPr spc="-190" dirty="0"/>
              <a:t>Tag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400" y="914400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Create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an Ordered List using</a:t>
            </a:r>
            <a:r>
              <a:rPr sz="3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&lt;ol&gt;&lt;/ol&gt;</a:t>
            </a:r>
            <a:r>
              <a:rPr sz="3000" spc="-10" dirty="0">
                <a:solidFill>
                  <a:srgbClr val="484230"/>
                </a:solidFill>
                <a:latin typeface="Calibri"/>
                <a:cs typeface="Calibri"/>
              </a:rPr>
              <a:t>: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40" y="3666820"/>
            <a:ext cx="70231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3000" spc="-20" dirty="0" smtClean="0">
                <a:solidFill>
                  <a:srgbClr val="484230"/>
                </a:solidFill>
                <a:latin typeface="Calibri"/>
                <a:cs typeface="Calibri"/>
              </a:rPr>
              <a:t>Attribute </a:t>
            </a:r>
            <a:r>
              <a:rPr sz="3000" spc="-10" dirty="0" smtClean="0">
                <a:solidFill>
                  <a:srgbClr val="484230"/>
                </a:solidFill>
                <a:latin typeface="Calibri"/>
                <a:cs typeface="Calibri"/>
              </a:rPr>
              <a:t>values </a:t>
            </a:r>
            <a:r>
              <a:rPr sz="3000" spc="-25" dirty="0" smtClean="0">
                <a:solidFill>
                  <a:srgbClr val="484230"/>
                </a:solidFill>
                <a:latin typeface="Calibri"/>
                <a:cs typeface="Calibri"/>
              </a:rPr>
              <a:t>for </a:t>
            </a:r>
            <a:r>
              <a:rPr sz="3000" b="1" spc="-10" dirty="0">
                <a:solidFill>
                  <a:srgbClr val="484230"/>
                </a:solidFill>
                <a:latin typeface="Consolas"/>
                <a:cs typeface="Consolas"/>
              </a:rPr>
              <a:t>type</a:t>
            </a:r>
            <a:r>
              <a:rPr sz="3000" spc="-919" dirty="0" smtClean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spc="-15" dirty="0">
                <a:solidFill>
                  <a:srgbClr val="484230"/>
                </a:solidFill>
                <a:latin typeface="Calibri"/>
                <a:cs typeface="Calibri"/>
              </a:rPr>
              <a:t>are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or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055745"/>
            <a:ext cx="122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1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.	A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ple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421581"/>
            <a:ext cx="1792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8544" y="5384698"/>
            <a:ext cx="1792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0817" y="6043371"/>
            <a:ext cx="1336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60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0742" y="4128896"/>
            <a:ext cx="942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  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1217" y="4128896"/>
            <a:ext cx="1615440" cy="230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66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i.</a:t>
            </a:r>
            <a:endParaRPr sz="2400">
              <a:latin typeface="Calibri"/>
              <a:cs typeface="Calibri"/>
            </a:endParaRPr>
          </a:p>
          <a:p>
            <a:pPr marL="1296670" marR="5080">
              <a:lnSpc>
                <a:spcPct val="100000"/>
              </a:lnSpc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ii.  iii.</a:t>
            </a:r>
            <a:endParaRPr sz="24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675"/>
              </a:spcBef>
              <a:buAutoNum type="romanUcPeriod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12700" marR="67310">
              <a:lnSpc>
                <a:spcPct val="100000"/>
              </a:lnSpc>
              <a:buAutoNum type="romanUcPeriod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  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III.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0742" y="4860493"/>
            <a:ext cx="1336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60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8282" y="3981450"/>
            <a:ext cx="6155055" cy="2703830"/>
            <a:chOff x="328282" y="3981450"/>
            <a:chExt cx="6155055" cy="2703830"/>
          </a:xfrm>
        </p:grpSpPr>
        <p:sp>
          <p:nvSpPr>
            <p:cNvPr id="18" name="object 18"/>
            <p:cNvSpPr/>
            <p:nvPr/>
          </p:nvSpPr>
          <p:spPr>
            <a:xfrm>
              <a:off x="914400" y="4035552"/>
              <a:ext cx="4344670" cy="883285"/>
            </a:xfrm>
            <a:custGeom>
              <a:avLst/>
              <a:gdLst/>
              <a:ahLst/>
              <a:cxnLst/>
              <a:rect l="l" t="t" r="r" b="b"/>
              <a:pathLst>
                <a:path w="4344670" h="883285">
                  <a:moveTo>
                    <a:pt x="112661" y="758317"/>
                  </a:moveTo>
                  <a:lnTo>
                    <a:pt x="0" y="844804"/>
                  </a:lnTo>
                  <a:lnTo>
                    <a:pt x="136728" y="883031"/>
                  </a:lnTo>
                  <a:lnTo>
                    <a:pt x="82125" y="836549"/>
                  </a:lnTo>
                  <a:lnTo>
                    <a:pt x="76009" y="836549"/>
                  </a:lnTo>
                  <a:lnTo>
                    <a:pt x="73609" y="824103"/>
                  </a:lnTo>
                  <a:lnTo>
                    <a:pt x="78591" y="823141"/>
                  </a:lnTo>
                  <a:lnTo>
                    <a:pt x="112661" y="758317"/>
                  </a:lnTo>
                  <a:close/>
                </a:path>
                <a:path w="4344670" h="883285">
                  <a:moveTo>
                    <a:pt x="78591" y="823141"/>
                  </a:moveTo>
                  <a:lnTo>
                    <a:pt x="73609" y="824103"/>
                  </a:lnTo>
                  <a:lnTo>
                    <a:pt x="76009" y="836549"/>
                  </a:lnTo>
                  <a:lnTo>
                    <a:pt x="80995" y="835586"/>
                  </a:lnTo>
                  <a:lnTo>
                    <a:pt x="74815" y="830326"/>
                  </a:lnTo>
                  <a:lnTo>
                    <a:pt x="78591" y="823141"/>
                  </a:lnTo>
                  <a:close/>
                </a:path>
                <a:path w="4344670" h="883285">
                  <a:moveTo>
                    <a:pt x="80995" y="835586"/>
                  </a:moveTo>
                  <a:lnTo>
                    <a:pt x="76009" y="836549"/>
                  </a:lnTo>
                  <a:lnTo>
                    <a:pt x="82125" y="836549"/>
                  </a:lnTo>
                  <a:lnTo>
                    <a:pt x="80995" y="835586"/>
                  </a:lnTo>
                  <a:close/>
                </a:path>
                <a:path w="4344670" h="883285">
                  <a:moveTo>
                    <a:pt x="4342257" y="0"/>
                  </a:moveTo>
                  <a:lnTo>
                    <a:pt x="78591" y="823141"/>
                  </a:lnTo>
                  <a:lnTo>
                    <a:pt x="74815" y="830326"/>
                  </a:lnTo>
                  <a:lnTo>
                    <a:pt x="80995" y="835586"/>
                  </a:lnTo>
                  <a:lnTo>
                    <a:pt x="4344543" y="12446"/>
                  </a:lnTo>
                  <a:lnTo>
                    <a:pt x="4342257" y="0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7332" y="4000500"/>
              <a:ext cx="539750" cy="1333500"/>
            </a:xfrm>
            <a:custGeom>
              <a:avLst/>
              <a:gdLst/>
              <a:ahLst/>
              <a:cxnLst/>
              <a:rect l="l" t="t" r="r" b="b"/>
              <a:pathLst>
                <a:path w="539750" h="1333500">
                  <a:moveTo>
                    <a:pt x="0" y="666750"/>
                  </a:moveTo>
                  <a:lnTo>
                    <a:pt x="1235" y="602527"/>
                  </a:lnTo>
                  <a:lnTo>
                    <a:pt x="4866" y="540034"/>
                  </a:lnTo>
                  <a:lnTo>
                    <a:pt x="10779" y="479549"/>
                  </a:lnTo>
                  <a:lnTo>
                    <a:pt x="18861" y="421352"/>
                  </a:lnTo>
                  <a:lnTo>
                    <a:pt x="29000" y="365722"/>
                  </a:lnTo>
                  <a:lnTo>
                    <a:pt x="41082" y="312938"/>
                  </a:lnTo>
                  <a:lnTo>
                    <a:pt x="54993" y="263280"/>
                  </a:lnTo>
                  <a:lnTo>
                    <a:pt x="70622" y="217025"/>
                  </a:lnTo>
                  <a:lnTo>
                    <a:pt x="87854" y="174455"/>
                  </a:lnTo>
                  <a:lnTo>
                    <a:pt x="106577" y="135847"/>
                  </a:lnTo>
                  <a:lnTo>
                    <a:pt x="126677" y="101481"/>
                  </a:lnTo>
                  <a:lnTo>
                    <a:pt x="170558" y="46591"/>
                  </a:lnTo>
                  <a:lnTo>
                    <a:pt x="218592" y="12020"/>
                  </a:lnTo>
                  <a:lnTo>
                    <a:pt x="269874" y="0"/>
                  </a:lnTo>
                  <a:lnTo>
                    <a:pt x="295865" y="3051"/>
                  </a:lnTo>
                  <a:lnTo>
                    <a:pt x="345636" y="26626"/>
                  </a:lnTo>
                  <a:lnTo>
                    <a:pt x="391707" y="71636"/>
                  </a:lnTo>
                  <a:lnTo>
                    <a:pt x="433172" y="135847"/>
                  </a:lnTo>
                  <a:lnTo>
                    <a:pt x="451895" y="174455"/>
                  </a:lnTo>
                  <a:lnTo>
                    <a:pt x="469127" y="217025"/>
                  </a:lnTo>
                  <a:lnTo>
                    <a:pt x="484756" y="263280"/>
                  </a:lnTo>
                  <a:lnTo>
                    <a:pt x="498667" y="312938"/>
                  </a:lnTo>
                  <a:lnTo>
                    <a:pt x="510749" y="365722"/>
                  </a:lnTo>
                  <a:lnTo>
                    <a:pt x="520888" y="421352"/>
                  </a:lnTo>
                  <a:lnTo>
                    <a:pt x="528970" y="479549"/>
                  </a:lnTo>
                  <a:lnTo>
                    <a:pt x="534883" y="540034"/>
                  </a:lnTo>
                  <a:lnTo>
                    <a:pt x="538514" y="602527"/>
                  </a:lnTo>
                  <a:lnTo>
                    <a:pt x="539750" y="666750"/>
                  </a:lnTo>
                  <a:lnTo>
                    <a:pt x="538514" y="730952"/>
                  </a:lnTo>
                  <a:lnTo>
                    <a:pt x="534883" y="793430"/>
                  </a:lnTo>
                  <a:lnTo>
                    <a:pt x="528970" y="853904"/>
                  </a:lnTo>
                  <a:lnTo>
                    <a:pt x="520888" y="912094"/>
                  </a:lnTo>
                  <a:lnTo>
                    <a:pt x="510749" y="967721"/>
                  </a:lnTo>
                  <a:lnTo>
                    <a:pt x="498667" y="1020504"/>
                  </a:lnTo>
                  <a:lnTo>
                    <a:pt x="484756" y="1070165"/>
                  </a:lnTo>
                  <a:lnTo>
                    <a:pt x="469127" y="1116423"/>
                  </a:lnTo>
                  <a:lnTo>
                    <a:pt x="451895" y="1159000"/>
                  </a:lnTo>
                  <a:lnTo>
                    <a:pt x="433172" y="1197614"/>
                  </a:lnTo>
                  <a:lnTo>
                    <a:pt x="413072" y="1231988"/>
                  </a:lnTo>
                  <a:lnTo>
                    <a:pt x="369191" y="1286892"/>
                  </a:lnTo>
                  <a:lnTo>
                    <a:pt x="321157" y="1321475"/>
                  </a:lnTo>
                  <a:lnTo>
                    <a:pt x="269874" y="1333500"/>
                  </a:lnTo>
                  <a:lnTo>
                    <a:pt x="243884" y="1330447"/>
                  </a:lnTo>
                  <a:lnTo>
                    <a:pt x="194113" y="1306863"/>
                  </a:lnTo>
                  <a:lnTo>
                    <a:pt x="148042" y="1261840"/>
                  </a:lnTo>
                  <a:lnTo>
                    <a:pt x="106577" y="1197614"/>
                  </a:lnTo>
                  <a:lnTo>
                    <a:pt x="87854" y="1159000"/>
                  </a:lnTo>
                  <a:lnTo>
                    <a:pt x="70622" y="1116423"/>
                  </a:lnTo>
                  <a:lnTo>
                    <a:pt x="54993" y="1070165"/>
                  </a:lnTo>
                  <a:lnTo>
                    <a:pt x="41082" y="1020504"/>
                  </a:lnTo>
                  <a:lnTo>
                    <a:pt x="29000" y="967721"/>
                  </a:lnTo>
                  <a:lnTo>
                    <a:pt x="18861" y="912094"/>
                  </a:lnTo>
                  <a:lnTo>
                    <a:pt x="10779" y="853904"/>
                  </a:lnTo>
                  <a:lnTo>
                    <a:pt x="4866" y="793430"/>
                  </a:lnTo>
                  <a:lnTo>
                    <a:pt x="1235" y="730952"/>
                  </a:lnTo>
                  <a:lnTo>
                    <a:pt x="0" y="666750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9125" y="4108830"/>
              <a:ext cx="3714750" cy="1315720"/>
            </a:xfrm>
            <a:custGeom>
              <a:avLst/>
              <a:gdLst/>
              <a:ahLst/>
              <a:cxnLst/>
              <a:rect l="l" t="t" r="r" b="b"/>
              <a:pathLst>
                <a:path w="3714750" h="1315720">
                  <a:moveTo>
                    <a:pt x="99060" y="1195451"/>
                  </a:moveTo>
                  <a:lnTo>
                    <a:pt x="0" y="1297178"/>
                  </a:lnTo>
                  <a:lnTo>
                    <a:pt x="140716" y="1315466"/>
                  </a:lnTo>
                  <a:lnTo>
                    <a:pt x="81369" y="1278128"/>
                  </a:lnTo>
                  <a:lnTo>
                    <a:pt x="74041" y="1278128"/>
                  </a:lnTo>
                  <a:lnTo>
                    <a:pt x="69850" y="1266190"/>
                  </a:lnTo>
                  <a:lnTo>
                    <a:pt x="74579" y="1264545"/>
                  </a:lnTo>
                  <a:lnTo>
                    <a:pt x="99060" y="1195451"/>
                  </a:lnTo>
                  <a:close/>
                </a:path>
                <a:path w="3714750" h="1315720">
                  <a:moveTo>
                    <a:pt x="71963" y="1272210"/>
                  </a:moveTo>
                  <a:lnTo>
                    <a:pt x="74041" y="1278128"/>
                  </a:lnTo>
                  <a:lnTo>
                    <a:pt x="78760" y="1276486"/>
                  </a:lnTo>
                  <a:lnTo>
                    <a:pt x="71963" y="1272210"/>
                  </a:lnTo>
                  <a:close/>
                </a:path>
                <a:path w="3714750" h="1315720">
                  <a:moveTo>
                    <a:pt x="78760" y="1276486"/>
                  </a:moveTo>
                  <a:lnTo>
                    <a:pt x="74041" y="1278128"/>
                  </a:lnTo>
                  <a:lnTo>
                    <a:pt x="81369" y="1278128"/>
                  </a:lnTo>
                  <a:lnTo>
                    <a:pt x="78760" y="1276486"/>
                  </a:lnTo>
                  <a:close/>
                </a:path>
                <a:path w="3714750" h="1315720">
                  <a:moveTo>
                    <a:pt x="3710432" y="0"/>
                  </a:moveTo>
                  <a:lnTo>
                    <a:pt x="74579" y="1264545"/>
                  </a:lnTo>
                  <a:lnTo>
                    <a:pt x="71913" y="1272068"/>
                  </a:lnTo>
                  <a:lnTo>
                    <a:pt x="71963" y="1272210"/>
                  </a:lnTo>
                  <a:lnTo>
                    <a:pt x="78760" y="1276486"/>
                  </a:lnTo>
                  <a:lnTo>
                    <a:pt x="3714623" y="11938"/>
                  </a:lnTo>
                  <a:lnTo>
                    <a:pt x="3710432" y="0"/>
                  </a:lnTo>
                  <a:close/>
                </a:path>
                <a:path w="3714750" h="1315720">
                  <a:moveTo>
                    <a:pt x="74579" y="1264545"/>
                  </a:moveTo>
                  <a:lnTo>
                    <a:pt x="69850" y="1266190"/>
                  </a:lnTo>
                  <a:lnTo>
                    <a:pt x="71913" y="1272068"/>
                  </a:lnTo>
                  <a:lnTo>
                    <a:pt x="74579" y="1264545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8684" y="5294375"/>
              <a:ext cx="561340" cy="1371600"/>
            </a:xfrm>
            <a:custGeom>
              <a:avLst/>
              <a:gdLst/>
              <a:ahLst/>
              <a:cxnLst/>
              <a:rect l="l" t="t" r="r" b="b"/>
              <a:pathLst>
                <a:path w="561339" h="1371600">
                  <a:moveTo>
                    <a:pt x="0" y="685736"/>
                  </a:moveTo>
                  <a:lnTo>
                    <a:pt x="1282" y="619690"/>
                  </a:lnTo>
                  <a:lnTo>
                    <a:pt x="5053" y="555422"/>
                  </a:lnTo>
                  <a:lnTo>
                    <a:pt x="11195" y="493218"/>
                  </a:lnTo>
                  <a:lnTo>
                    <a:pt x="19589" y="433366"/>
                  </a:lnTo>
                  <a:lnTo>
                    <a:pt x="30120" y="376152"/>
                  </a:lnTo>
                  <a:lnTo>
                    <a:pt x="42669" y="321865"/>
                  </a:lnTo>
                  <a:lnTo>
                    <a:pt x="57120" y="270792"/>
                  </a:lnTo>
                  <a:lnTo>
                    <a:pt x="73355" y="223219"/>
                  </a:lnTo>
                  <a:lnTo>
                    <a:pt x="91257" y="179435"/>
                  </a:lnTo>
                  <a:lnTo>
                    <a:pt x="110709" y="139726"/>
                  </a:lnTo>
                  <a:lnTo>
                    <a:pt x="131593" y="104379"/>
                  </a:lnTo>
                  <a:lnTo>
                    <a:pt x="177190" y="47922"/>
                  </a:lnTo>
                  <a:lnTo>
                    <a:pt x="227111" y="12363"/>
                  </a:lnTo>
                  <a:lnTo>
                    <a:pt x="280416" y="0"/>
                  </a:lnTo>
                  <a:lnTo>
                    <a:pt x="307413" y="3138"/>
                  </a:lnTo>
                  <a:lnTo>
                    <a:pt x="359117" y="27387"/>
                  </a:lnTo>
                  <a:lnTo>
                    <a:pt x="406982" y="73682"/>
                  </a:lnTo>
                  <a:lnTo>
                    <a:pt x="450068" y="139726"/>
                  </a:lnTo>
                  <a:lnTo>
                    <a:pt x="469524" y="179435"/>
                  </a:lnTo>
                  <a:lnTo>
                    <a:pt x="487431" y="223219"/>
                  </a:lnTo>
                  <a:lnTo>
                    <a:pt x="503673" y="270792"/>
                  </a:lnTo>
                  <a:lnTo>
                    <a:pt x="518131" y="321865"/>
                  </a:lnTo>
                  <a:lnTo>
                    <a:pt x="530688" y="376152"/>
                  </a:lnTo>
                  <a:lnTo>
                    <a:pt x="541226" y="433366"/>
                  </a:lnTo>
                  <a:lnTo>
                    <a:pt x="549627" y="493218"/>
                  </a:lnTo>
                  <a:lnTo>
                    <a:pt x="555773" y="555422"/>
                  </a:lnTo>
                  <a:lnTo>
                    <a:pt x="559547" y="619690"/>
                  </a:lnTo>
                  <a:lnTo>
                    <a:pt x="560832" y="685736"/>
                  </a:lnTo>
                  <a:lnTo>
                    <a:pt x="559547" y="751782"/>
                  </a:lnTo>
                  <a:lnTo>
                    <a:pt x="555773" y="816053"/>
                  </a:lnTo>
                  <a:lnTo>
                    <a:pt x="549627" y="878259"/>
                  </a:lnTo>
                  <a:lnTo>
                    <a:pt x="541226" y="938115"/>
                  </a:lnTo>
                  <a:lnTo>
                    <a:pt x="530688" y="995333"/>
                  </a:lnTo>
                  <a:lnTo>
                    <a:pt x="518131" y="1049625"/>
                  </a:lnTo>
                  <a:lnTo>
                    <a:pt x="503673" y="1100703"/>
                  </a:lnTo>
                  <a:lnTo>
                    <a:pt x="487431" y="1148282"/>
                  </a:lnTo>
                  <a:lnTo>
                    <a:pt x="469524" y="1192072"/>
                  </a:lnTo>
                  <a:lnTo>
                    <a:pt x="450068" y="1231786"/>
                  </a:lnTo>
                  <a:lnTo>
                    <a:pt x="429181" y="1267138"/>
                  </a:lnTo>
                  <a:lnTo>
                    <a:pt x="383588" y="1323604"/>
                  </a:lnTo>
                  <a:lnTo>
                    <a:pt x="333686" y="1359170"/>
                  </a:lnTo>
                  <a:lnTo>
                    <a:pt x="280416" y="1371536"/>
                  </a:lnTo>
                  <a:lnTo>
                    <a:pt x="253399" y="1368397"/>
                  </a:lnTo>
                  <a:lnTo>
                    <a:pt x="201669" y="1344143"/>
                  </a:lnTo>
                  <a:lnTo>
                    <a:pt x="153793" y="1297840"/>
                  </a:lnTo>
                  <a:lnTo>
                    <a:pt x="110709" y="1231786"/>
                  </a:lnTo>
                  <a:lnTo>
                    <a:pt x="91257" y="1192072"/>
                  </a:lnTo>
                  <a:lnTo>
                    <a:pt x="73355" y="1148282"/>
                  </a:lnTo>
                  <a:lnTo>
                    <a:pt x="57120" y="1100703"/>
                  </a:lnTo>
                  <a:lnTo>
                    <a:pt x="42669" y="1049625"/>
                  </a:lnTo>
                  <a:lnTo>
                    <a:pt x="30120" y="995333"/>
                  </a:lnTo>
                  <a:lnTo>
                    <a:pt x="19589" y="938115"/>
                  </a:lnTo>
                  <a:lnTo>
                    <a:pt x="11195" y="878259"/>
                  </a:lnTo>
                  <a:lnTo>
                    <a:pt x="5053" y="816053"/>
                  </a:lnTo>
                  <a:lnTo>
                    <a:pt x="1282" y="751782"/>
                  </a:lnTo>
                  <a:lnTo>
                    <a:pt x="0" y="685736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55541" y="4109085"/>
              <a:ext cx="2066925" cy="966469"/>
            </a:xfrm>
            <a:custGeom>
              <a:avLst/>
              <a:gdLst/>
              <a:ahLst/>
              <a:cxnLst/>
              <a:rect l="l" t="t" r="r" b="b"/>
              <a:pathLst>
                <a:path w="2066925" h="966470">
                  <a:moveTo>
                    <a:pt x="88646" y="850772"/>
                  </a:moveTo>
                  <a:lnTo>
                    <a:pt x="0" y="961770"/>
                  </a:lnTo>
                  <a:lnTo>
                    <a:pt x="141986" y="965962"/>
                  </a:lnTo>
                  <a:lnTo>
                    <a:pt x="80705" y="935482"/>
                  </a:lnTo>
                  <a:lnTo>
                    <a:pt x="71882" y="935482"/>
                  </a:lnTo>
                  <a:lnTo>
                    <a:pt x="66548" y="923925"/>
                  </a:lnTo>
                  <a:lnTo>
                    <a:pt x="71179" y="921780"/>
                  </a:lnTo>
                  <a:lnTo>
                    <a:pt x="88646" y="850772"/>
                  </a:lnTo>
                  <a:close/>
                </a:path>
                <a:path w="2066925" h="966470">
                  <a:moveTo>
                    <a:pt x="69253" y="929785"/>
                  </a:moveTo>
                  <a:lnTo>
                    <a:pt x="71882" y="935482"/>
                  </a:lnTo>
                  <a:lnTo>
                    <a:pt x="76450" y="933365"/>
                  </a:lnTo>
                  <a:lnTo>
                    <a:pt x="69253" y="929785"/>
                  </a:lnTo>
                  <a:close/>
                </a:path>
                <a:path w="2066925" h="966470">
                  <a:moveTo>
                    <a:pt x="76450" y="933365"/>
                  </a:moveTo>
                  <a:lnTo>
                    <a:pt x="71882" y="935482"/>
                  </a:lnTo>
                  <a:lnTo>
                    <a:pt x="80705" y="935482"/>
                  </a:lnTo>
                  <a:lnTo>
                    <a:pt x="76450" y="933365"/>
                  </a:lnTo>
                  <a:close/>
                </a:path>
                <a:path w="2066925" h="966470">
                  <a:moveTo>
                    <a:pt x="2061591" y="0"/>
                  </a:moveTo>
                  <a:lnTo>
                    <a:pt x="71179" y="921780"/>
                  </a:lnTo>
                  <a:lnTo>
                    <a:pt x="69225" y="929725"/>
                  </a:lnTo>
                  <a:lnTo>
                    <a:pt x="76450" y="933365"/>
                  </a:lnTo>
                  <a:lnTo>
                    <a:pt x="2066925" y="11429"/>
                  </a:lnTo>
                  <a:lnTo>
                    <a:pt x="2061591" y="0"/>
                  </a:lnTo>
                  <a:close/>
                </a:path>
                <a:path w="2066925" h="966470">
                  <a:moveTo>
                    <a:pt x="71179" y="921780"/>
                  </a:moveTo>
                  <a:lnTo>
                    <a:pt x="66548" y="923925"/>
                  </a:lnTo>
                  <a:lnTo>
                    <a:pt x="69225" y="929725"/>
                  </a:lnTo>
                  <a:lnTo>
                    <a:pt x="71179" y="921780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4582" y="4941950"/>
              <a:ext cx="577850" cy="1276350"/>
            </a:xfrm>
            <a:custGeom>
              <a:avLst/>
              <a:gdLst/>
              <a:ahLst/>
              <a:cxnLst/>
              <a:rect l="l" t="t" r="r" b="b"/>
              <a:pathLst>
                <a:path w="577850" h="1276350">
                  <a:moveTo>
                    <a:pt x="0" y="638175"/>
                  </a:moveTo>
                  <a:lnTo>
                    <a:pt x="1492" y="572909"/>
                  </a:lnTo>
                  <a:lnTo>
                    <a:pt x="5872" y="509532"/>
                  </a:lnTo>
                  <a:lnTo>
                    <a:pt x="12994" y="448365"/>
                  </a:lnTo>
                  <a:lnTo>
                    <a:pt x="22713" y="389727"/>
                  </a:lnTo>
                  <a:lnTo>
                    <a:pt x="34883" y="333939"/>
                  </a:lnTo>
                  <a:lnTo>
                    <a:pt x="49358" y="281322"/>
                  </a:lnTo>
                  <a:lnTo>
                    <a:pt x="65994" y="232195"/>
                  </a:lnTo>
                  <a:lnTo>
                    <a:pt x="84645" y="186880"/>
                  </a:lnTo>
                  <a:lnTo>
                    <a:pt x="105165" y="145696"/>
                  </a:lnTo>
                  <a:lnTo>
                    <a:pt x="127409" y="108964"/>
                  </a:lnTo>
                  <a:lnTo>
                    <a:pt x="151231" y="77004"/>
                  </a:lnTo>
                  <a:lnTo>
                    <a:pt x="203028" y="28682"/>
                  </a:lnTo>
                  <a:lnTo>
                    <a:pt x="259393" y="3293"/>
                  </a:lnTo>
                  <a:lnTo>
                    <a:pt x="288925" y="0"/>
                  </a:lnTo>
                  <a:lnTo>
                    <a:pt x="318477" y="3293"/>
                  </a:lnTo>
                  <a:lnTo>
                    <a:pt x="374868" y="28682"/>
                  </a:lnTo>
                  <a:lnTo>
                    <a:pt x="426674" y="77004"/>
                  </a:lnTo>
                  <a:lnTo>
                    <a:pt x="450496" y="108964"/>
                  </a:lnTo>
                  <a:lnTo>
                    <a:pt x="472737" y="145696"/>
                  </a:lnTo>
                  <a:lnTo>
                    <a:pt x="493252" y="186880"/>
                  </a:lnTo>
                  <a:lnTo>
                    <a:pt x="511896" y="232195"/>
                  </a:lnTo>
                  <a:lnTo>
                    <a:pt x="528524" y="281322"/>
                  </a:lnTo>
                  <a:lnTo>
                    <a:pt x="542992" y="333939"/>
                  </a:lnTo>
                  <a:lnTo>
                    <a:pt x="555154" y="389727"/>
                  </a:lnTo>
                  <a:lnTo>
                    <a:pt x="564866" y="448365"/>
                  </a:lnTo>
                  <a:lnTo>
                    <a:pt x="571982" y="509532"/>
                  </a:lnTo>
                  <a:lnTo>
                    <a:pt x="576359" y="572909"/>
                  </a:lnTo>
                  <a:lnTo>
                    <a:pt x="577850" y="638175"/>
                  </a:lnTo>
                  <a:lnTo>
                    <a:pt x="576359" y="703417"/>
                  </a:lnTo>
                  <a:lnTo>
                    <a:pt x="571982" y="766775"/>
                  </a:lnTo>
                  <a:lnTo>
                    <a:pt x="564866" y="827928"/>
                  </a:lnTo>
                  <a:lnTo>
                    <a:pt x="555154" y="886555"/>
                  </a:lnTo>
                  <a:lnTo>
                    <a:pt x="542992" y="942336"/>
                  </a:lnTo>
                  <a:lnTo>
                    <a:pt x="528524" y="994950"/>
                  </a:lnTo>
                  <a:lnTo>
                    <a:pt x="511896" y="1044075"/>
                  </a:lnTo>
                  <a:lnTo>
                    <a:pt x="493252" y="1089391"/>
                  </a:lnTo>
                  <a:lnTo>
                    <a:pt x="472737" y="1130578"/>
                  </a:lnTo>
                  <a:lnTo>
                    <a:pt x="450496" y="1167313"/>
                  </a:lnTo>
                  <a:lnTo>
                    <a:pt x="426674" y="1199278"/>
                  </a:lnTo>
                  <a:lnTo>
                    <a:pt x="374868" y="1247609"/>
                  </a:lnTo>
                  <a:lnTo>
                    <a:pt x="318477" y="1273004"/>
                  </a:lnTo>
                  <a:lnTo>
                    <a:pt x="288925" y="1276299"/>
                  </a:lnTo>
                  <a:lnTo>
                    <a:pt x="259393" y="1273004"/>
                  </a:lnTo>
                  <a:lnTo>
                    <a:pt x="203028" y="1247609"/>
                  </a:lnTo>
                  <a:lnTo>
                    <a:pt x="151231" y="1199278"/>
                  </a:lnTo>
                  <a:lnTo>
                    <a:pt x="127409" y="1167313"/>
                  </a:lnTo>
                  <a:lnTo>
                    <a:pt x="105165" y="1130578"/>
                  </a:lnTo>
                  <a:lnTo>
                    <a:pt x="84645" y="1089391"/>
                  </a:lnTo>
                  <a:lnTo>
                    <a:pt x="65994" y="1044075"/>
                  </a:lnTo>
                  <a:lnTo>
                    <a:pt x="49358" y="994950"/>
                  </a:lnTo>
                  <a:lnTo>
                    <a:pt x="34883" y="942336"/>
                  </a:lnTo>
                  <a:lnTo>
                    <a:pt x="22713" y="886555"/>
                  </a:lnTo>
                  <a:lnTo>
                    <a:pt x="12994" y="827928"/>
                  </a:lnTo>
                  <a:lnTo>
                    <a:pt x="5872" y="766775"/>
                  </a:lnTo>
                  <a:lnTo>
                    <a:pt x="1492" y="703417"/>
                  </a:lnTo>
                  <a:lnTo>
                    <a:pt x="0" y="638175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05753" y="4038981"/>
              <a:ext cx="577215" cy="1196340"/>
            </a:xfrm>
            <a:custGeom>
              <a:avLst/>
              <a:gdLst/>
              <a:ahLst/>
              <a:cxnLst/>
              <a:rect l="l" t="t" r="r" b="b"/>
              <a:pathLst>
                <a:path w="577214" h="1196339">
                  <a:moveTo>
                    <a:pt x="0" y="1054227"/>
                  </a:moveTo>
                  <a:lnTo>
                    <a:pt x="2667" y="1196213"/>
                  </a:lnTo>
                  <a:lnTo>
                    <a:pt x="87328" y="1130173"/>
                  </a:lnTo>
                  <a:lnTo>
                    <a:pt x="41148" y="1130173"/>
                  </a:lnTo>
                  <a:lnTo>
                    <a:pt x="29718" y="1124712"/>
                  </a:lnTo>
                  <a:lnTo>
                    <a:pt x="31911" y="1120108"/>
                  </a:lnTo>
                  <a:lnTo>
                    <a:pt x="0" y="1054227"/>
                  </a:lnTo>
                  <a:close/>
                </a:path>
                <a:path w="577214" h="1196339">
                  <a:moveTo>
                    <a:pt x="31911" y="1120108"/>
                  </a:moveTo>
                  <a:lnTo>
                    <a:pt x="29718" y="1124712"/>
                  </a:lnTo>
                  <a:lnTo>
                    <a:pt x="41148" y="1130173"/>
                  </a:lnTo>
                  <a:lnTo>
                    <a:pt x="42479" y="1127379"/>
                  </a:lnTo>
                  <a:lnTo>
                    <a:pt x="35433" y="1127379"/>
                  </a:lnTo>
                  <a:lnTo>
                    <a:pt x="31911" y="1120108"/>
                  </a:lnTo>
                  <a:close/>
                </a:path>
                <a:path w="577214" h="1196339">
                  <a:moveTo>
                    <a:pt x="114681" y="1108837"/>
                  </a:moveTo>
                  <a:lnTo>
                    <a:pt x="43362" y="1125523"/>
                  </a:lnTo>
                  <a:lnTo>
                    <a:pt x="41148" y="1130173"/>
                  </a:lnTo>
                  <a:lnTo>
                    <a:pt x="87328" y="1130173"/>
                  </a:lnTo>
                  <a:lnTo>
                    <a:pt x="114681" y="1108837"/>
                  </a:lnTo>
                  <a:close/>
                </a:path>
                <a:path w="577214" h="1196339">
                  <a:moveTo>
                    <a:pt x="565531" y="0"/>
                  </a:moveTo>
                  <a:lnTo>
                    <a:pt x="31911" y="1120108"/>
                  </a:lnTo>
                  <a:lnTo>
                    <a:pt x="35433" y="1127379"/>
                  </a:lnTo>
                  <a:lnTo>
                    <a:pt x="43362" y="1125523"/>
                  </a:lnTo>
                  <a:lnTo>
                    <a:pt x="576961" y="5461"/>
                  </a:lnTo>
                  <a:lnTo>
                    <a:pt x="565531" y="0"/>
                  </a:lnTo>
                  <a:close/>
                </a:path>
                <a:path w="577214" h="1196339">
                  <a:moveTo>
                    <a:pt x="43362" y="1125523"/>
                  </a:moveTo>
                  <a:lnTo>
                    <a:pt x="35433" y="1127379"/>
                  </a:lnTo>
                  <a:lnTo>
                    <a:pt x="42479" y="1127379"/>
                  </a:lnTo>
                  <a:lnTo>
                    <a:pt x="43362" y="1125523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6465" y="5221224"/>
              <a:ext cx="640080" cy="1372235"/>
            </a:xfrm>
            <a:custGeom>
              <a:avLst/>
              <a:gdLst/>
              <a:ahLst/>
              <a:cxnLst/>
              <a:rect l="l" t="t" r="r" b="b"/>
              <a:pathLst>
                <a:path w="640079" h="1372234">
                  <a:moveTo>
                    <a:pt x="0" y="685863"/>
                  </a:moveTo>
                  <a:lnTo>
                    <a:pt x="1307" y="623438"/>
                  </a:lnTo>
                  <a:lnTo>
                    <a:pt x="5155" y="562582"/>
                  </a:lnTo>
                  <a:lnTo>
                    <a:pt x="11429" y="503538"/>
                  </a:lnTo>
                  <a:lnTo>
                    <a:pt x="20017" y="446549"/>
                  </a:lnTo>
                  <a:lnTo>
                    <a:pt x="30806" y="391856"/>
                  </a:lnTo>
                  <a:lnTo>
                    <a:pt x="43683" y="339701"/>
                  </a:lnTo>
                  <a:lnTo>
                    <a:pt x="58534" y="290327"/>
                  </a:lnTo>
                  <a:lnTo>
                    <a:pt x="75248" y="243976"/>
                  </a:lnTo>
                  <a:lnTo>
                    <a:pt x="93710" y="200890"/>
                  </a:lnTo>
                  <a:lnTo>
                    <a:pt x="113807" y="161311"/>
                  </a:lnTo>
                  <a:lnTo>
                    <a:pt x="135428" y="125481"/>
                  </a:lnTo>
                  <a:lnTo>
                    <a:pt x="158458" y="93643"/>
                  </a:lnTo>
                  <a:lnTo>
                    <a:pt x="208295" y="42911"/>
                  </a:lnTo>
                  <a:lnTo>
                    <a:pt x="262415" y="11050"/>
                  </a:lnTo>
                  <a:lnTo>
                    <a:pt x="319913" y="0"/>
                  </a:lnTo>
                  <a:lnTo>
                    <a:pt x="349027" y="2803"/>
                  </a:lnTo>
                  <a:lnTo>
                    <a:pt x="404949" y="24500"/>
                  </a:lnTo>
                  <a:lnTo>
                    <a:pt x="457040" y="66039"/>
                  </a:lnTo>
                  <a:lnTo>
                    <a:pt x="504397" y="125481"/>
                  </a:lnTo>
                  <a:lnTo>
                    <a:pt x="526018" y="161311"/>
                  </a:lnTo>
                  <a:lnTo>
                    <a:pt x="546115" y="200890"/>
                  </a:lnTo>
                  <a:lnTo>
                    <a:pt x="564577" y="243976"/>
                  </a:lnTo>
                  <a:lnTo>
                    <a:pt x="581291" y="290327"/>
                  </a:lnTo>
                  <a:lnTo>
                    <a:pt x="596142" y="339701"/>
                  </a:lnTo>
                  <a:lnTo>
                    <a:pt x="609019" y="391856"/>
                  </a:lnTo>
                  <a:lnTo>
                    <a:pt x="619808" y="446549"/>
                  </a:lnTo>
                  <a:lnTo>
                    <a:pt x="628396" y="503538"/>
                  </a:lnTo>
                  <a:lnTo>
                    <a:pt x="634670" y="562582"/>
                  </a:lnTo>
                  <a:lnTo>
                    <a:pt x="638518" y="623438"/>
                  </a:lnTo>
                  <a:lnTo>
                    <a:pt x="639826" y="685863"/>
                  </a:lnTo>
                  <a:lnTo>
                    <a:pt x="638518" y="748284"/>
                  </a:lnTo>
                  <a:lnTo>
                    <a:pt x="634670" y="809135"/>
                  </a:lnTo>
                  <a:lnTo>
                    <a:pt x="628396" y="868174"/>
                  </a:lnTo>
                  <a:lnTo>
                    <a:pt x="619808" y="925159"/>
                  </a:lnTo>
                  <a:lnTo>
                    <a:pt x="609019" y="979847"/>
                  </a:lnTo>
                  <a:lnTo>
                    <a:pt x="596142" y="1031997"/>
                  </a:lnTo>
                  <a:lnTo>
                    <a:pt x="581291" y="1081367"/>
                  </a:lnTo>
                  <a:lnTo>
                    <a:pt x="564577" y="1127713"/>
                  </a:lnTo>
                  <a:lnTo>
                    <a:pt x="546115" y="1170795"/>
                  </a:lnTo>
                  <a:lnTo>
                    <a:pt x="526018" y="1210370"/>
                  </a:lnTo>
                  <a:lnTo>
                    <a:pt x="504397" y="1246196"/>
                  </a:lnTo>
                  <a:lnTo>
                    <a:pt x="481367" y="1278030"/>
                  </a:lnTo>
                  <a:lnTo>
                    <a:pt x="431530" y="1328757"/>
                  </a:lnTo>
                  <a:lnTo>
                    <a:pt x="377410" y="1360614"/>
                  </a:lnTo>
                  <a:lnTo>
                    <a:pt x="319913" y="1371663"/>
                  </a:lnTo>
                  <a:lnTo>
                    <a:pt x="290798" y="1368860"/>
                  </a:lnTo>
                  <a:lnTo>
                    <a:pt x="234876" y="1347165"/>
                  </a:lnTo>
                  <a:lnTo>
                    <a:pt x="182785" y="1305631"/>
                  </a:lnTo>
                  <a:lnTo>
                    <a:pt x="135428" y="1246196"/>
                  </a:lnTo>
                  <a:lnTo>
                    <a:pt x="113807" y="1210370"/>
                  </a:lnTo>
                  <a:lnTo>
                    <a:pt x="93710" y="1170795"/>
                  </a:lnTo>
                  <a:lnTo>
                    <a:pt x="75248" y="1127713"/>
                  </a:lnTo>
                  <a:lnTo>
                    <a:pt x="58534" y="1081367"/>
                  </a:lnTo>
                  <a:lnTo>
                    <a:pt x="43683" y="1031997"/>
                  </a:lnTo>
                  <a:lnTo>
                    <a:pt x="30806" y="979847"/>
                  </a:lnTo>
                  <a:lnTo>
                    <a:pt x="20017" y="925159"/>
                  </a:lnTo>
                  <a:lnTo>
                    <a:pt x="11429" y="868174"/>
                  </a:lnTo>
                  <a:lnTo>
                    <a:pt x="5155" y="809135"/>
                  </a:lnTo>
                  <a:lnTo>
                    <a:pt x="1307" y="748284"/>
                  </a:lnTo>
                  <a:lnTo>
                    <a:pt x="0" y="685863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62750" y="4043553"/>
            <a:ext cx="650875" cy="1358900"/>
            <a:chOff x="6762750" y="4043553"/>
            <a:chExt cx="650875" cy="1358900"/>
          </a:xfrm>
        </p:grpSpPr>
        <p:sp>
          <p:nvSpPr>
            <p:cNvPr id="27" name="object 27"/>
            <p:cNvSpPr/>
            <p:nvPr/>
          </p:nvSpPr>
          <p:spPr>
            <a:xfrm>
              <a:off x="7088124" y="4043553"/>
              <a:ext cx="248920" cy="227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1800" y="4122801"/>
              <a:ext cx="612775" cy="1260475"/>
            </a:xfrm>
            <a:custGeom>
              <a:avLst/>
              <a:gdLst/>
              <a:ahLst/>
              <a:cxnLst/>
              <a:rect l="l" t="t" r="r" b="b"/>
              <a:pathLst>
                <a:path w="612775" h="1260475">
                  <a:moveTo>
                    <a:pt x="0" y="630174"/>
                  </a:moveTo>
                  <a:lnTo>
                    <a:pt x="1581" y="565730"/>
                  </a:lnTo>
                  <a:lnTo>
                    <a:pt x="6224" y="503151"/>
                  </a:lnTo>
                  <a:lnTo>
                    <a:pt x="13773" y="442752"/>
                  </a:lnTo>
                  <a:lnTo>
                    <a:pt x="24076" y="384851"/>
                  </a:lnTo>
                  <a:lnTo>
                    <a:pt x="36978" y="329763"/>
                  </a:lnTo>
                  <a:lnTo>
                    <a:pt x="52325" y="277806"/>
                  </a:lnTo>
                  <a:lnTo>
                    <a:pt x="69964" y="229295"/>
                  </a:lnTo>
                  <a:lnTo>
                    <a:pt x="89741" y="184546"/>
                  </a:lnTo>
                  <a:lnTo>
                    <a:pt x="111501" y="143878"/>
                  </a:lnTo>
                  <a:lnTo>
                    <a:pt x="135092" y="107604"/>
                  </a:lnTo>
                  <a:lnTo>
                    <a:pt x="160359" y="76044"/>
                  </a:lnTo>
                  <a:lnTo>
                    <a:pt x="215305" y="28325"/>
                  </a:lnTo>
                  <a:lnTo>
                    <a:pt x="275111" y="3252"/>
                  </a:lnTo>
                  <a:lnTo>
                    <a:pt x="306450" y="0"/>
                  </a:lnTo>
                  <a:lnTo>
                    <a:pt x="337768" y="3252"/>
                  </a:lnTo>
                  <a:lnTo>
                    <a:pt x="397537" y="28325"/>
                  </a:lnTo>
                  <a:lnTo>
                    <a:pt x="452456" y="76044"/>
                  </a:lnTo>
                  <a:lnTo>
                    <a:pt x="477713" y="107604"/>
                  </a:lnTo>
                  <a:lnTo>
                    <a:pt x="501295" y="143878"/>
                  </a:lnTo>
                  <a:lnTo>
                    <a:pt x="523049" y="184546"/>
                  </a:lnTo>
                  <a:lnTo>
                    <a:pt x="542820" y="229295"/>
                  </a:lnTo>
                  <a:lnTo>
                    <a:pt x="560455" y="277806"/>
                  </a:lnTo>
                  <a:lnTo>
                    <a:pt x="575800" y="329763"/>
                  </a:lnTo>
                  <a:lnTo>
                    <a:pt x="588700" y="384851"/>
                  </a:lnTo>
                  <a:lnTo>
                    <a:pt x="599002" y="442752"/>
                  </a:lnTo>
                  <a:lnTo>
                    <a:pt x="606551" y="503151"/>
                  </a:lnTo>
                  <a:lnTo>
                    <a:pt x="611193" y="565730"/>
                  </a:lnTo>
                  <a:lnTo>
                    <a:pt x="612775" y="630174"/>
                  </a:lnTo>
                  <a:lnTo>
                    <a:pt x="611193" y="694617"/>
                  </a:lnTo>
                  <a:lnTo>
                    <a:pt x="606551" y="757196"/>
                  </a:lnTo>
                  <a:lnTo>
                    <a:pt x="599002" y="817595"/>
                  </a:lnTo>
                  <a:lnTo>
                    <a:pt x="588700" y="875496"/>
                  </a:lnTo>
                  <a:lnTo>
                    <a:pt x="575800" y="930584"/>
                  </a:lnTo>
                  <a:lnTo>
                    <a:pt x="560455" y="982541"/>
                  </a:lnTo>
                  <a:lnTo>
                    <a:pt x="542820" y="1031052"/>
                  </a:lnTo>
                  <a:lnTo>
                    <a:pt x="523049" y="1075801"/>
                  </a:lnTo>
                  <a:lnTo>
                    <a:pt x="501295" y="1116469"/>
                  </a:lnTo>
                  <a:lnTo>
                    <a:pt x="477713" y="1152743"/>
                  </a:lnTo>
                  <a:lnTo>
                    <a:pt x="452456" y="1184303"/>
                  </a:lnTo>
                  <a:lnTo>
                    <a:pt x="397537" y="1232022"/>
                  </a:lnTo>
                  <a:lnTo>
                    <a:pt x="337768" y="1257095"/>
                  </a:lnTo>
                  <a:lnTo>
                    <a:pt x="306450" y="1260348"/>
                  </a:lnTo>
                  <a:lnTo>
                    <a:pt x="275111" y="1257095"/>
                  </a:lnTo>
                  <a:lnTo>
                    <a:pt x="215305" y="1232022"/>
                  </a:lnTo>
                  <a:lnTo>
                    <a:pt x="160359" y="1184303"/>
                  </a:lnTo>
                  <a:lnTo>
                    <a:pt x="135092" y="1152743"/>
                  </a:lnTo>
                  <a:lnTo>
                    <a:pt x="111501" y="1116469"/>
                  </a:lnTo>
                  <a:lnTo>
                    <a:pt x="89741" y="1075801"/>
                  </a:lnTo>
                  <a:lnTo>
                    <a:pt x="69964" y="1031052"/>
                  </a:lnTo>
                  <a:lnTo>
                    <a:pt x="52325" y="982541"/>
                  </a:lnTo>
                  <a:lnTo>
                    <a:pt x="36978" y="930584"/>
                  </a:lnTo>
                  <a:lnTo>
                    <a:pt x="24076" y="875496"/>
                  </a:lnTo>
                  <a:lnTo>
                    <a:pt x="13773" y="817595"/>
                  </a:lnTo>
                  <a:lnTo>
                    <a:pt x="6224" y="757196"/>
                  </a:lnTo>
                  <a:lnTo>
                    <a:pt x="1581" y="694617"/>
                  </a:lnTo>
                  <a:lnTo>
                    <a:pt x="0" y="630174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31812" y="1600200"/>
            <a:ext cx="8079105" cy="1798320"/>
            <a:chOff x="531812" y="1580007"/>
            <a:chExt cx="8079105" cy="1798320"/>
          </a:xfrm>
        </p:grpSpPr>
        <p:sp>
          <p:nvSpPr>
            <p:cNvPr id="30" name="object 30"/>
            <p:cNvSpPr/>
            <p:nvPr/>
          </p:nvSpPr>
          <p:spPr>
            <a:xfrm>
              <a:off x="538162" y="1586357"/>
              <a:ext cx="8066405" cy="1785620"/>
            </a:xfrm>
            <a:custGeom>
              <a:avLst/>
              <a:gdLst/>
              <a:ahLst/>
              <a:cxnLst/>
              <a:rect l="l" t="t" r="r" b="b"/>
              <a:pathLst>
                <a:path w="8066405" h="1785620">
                  <a:moveTo>
                    <a:pt x="8066024" y="0"/>
                  </a:moveTo>
                  <a:lnTo>
                    <a:pt x="0" y="0"/>
                  </a:lnTo>
                  <a:lnTo>
                    <a:pt x="0" y="1785112"/>
                  </a:lnTo>
                  <a:lnTo>
                    <a:pt x="8066024" y="1785112"/>
                  </a:lnTo>
                  <a:lnTo>
                    <a:pt x="80660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8162" y="1586357"/>
              <a:ext cx="8066405" cy="1785620"/>
            </a:xfrm>
            <a:custGeom>
              <a:avLst/>
              <a:gdLst/>
              <a:ahLst/>
              <a:cxnLst/>
              <a:rect l="l" t="t" r="r" b="b"/>
              <a:pathLst>
                <a:path w="8066405" h="1785620">
                  <a:moveTo>
                    <a:pt x="0" y="1785112"/>
                  </a:moveTo>
                  <a:lnTo>
                    <a:pt x="8066024" y="1785112"/>
                  </a:lnTo>
                  <a:lnTo>
                    <a:pt x="8066024" y="0"/>
                  </a:lnTo>
                  <a:lnTo>
                    <a:pt x="0" y="0"/>
                  </a:lnTo>
                  <a:lnTo>
                    <a:pt x="0" y="1785112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7016" y="1586839"/>
            <a:ext cx="2961005" cy="17024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&lt;ol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type="1"</a:t>
            </a:r>
            <a:r>
              <a:rPr sz="20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&lt;/ol&gt;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718" y="194817"/>
            <a:ext cx="51663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00" dirty="0"/>
              <a:t>Unordered </a:t>
            </a:r>
            <a:r>
              <a:rPr sz="3900" spc="-85" dirty="0"/>
              <a:t>Lists: </a:t>
            </a:r>
            <a:r>
              <a:rPr sz="3900" spc="-75" dirty="0"/>
              <a:t>&lt;ul&gt;</a:t>
            </a:r>
            <a:r>
              <a:rPr sz="3900" spc="-540" dirty="0"/>
              <a:t> </a:t>
            </a:r>
            <a:r>
              <a:rPr sz="3900" spc="-165" dirty="0"/>
              <a:t>Tag</a:t>
            </a:r>
            <a:endParaRPr sz="3900"/>
          </a:p>
        </p:txBody>
      </p:sp>
      <p:sp>
        <p:nvSpPr>
          <p:cNvPr id="17" name="object 17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6846" y="4033392"/>
            <a:ext cx="398145" cy="843915"/>
          </a:xfrm>
          <a:custGeom>
            <a:avLst/>
            <a:gdLst/>
            <a:ahLst/>
            <a:cxnLst/>
            <a:rect l="l" t="t" r="r" b="b"/>
            <a:pathLst>
              <a:path w="398144" h="843914">
                <a:moveTo>
                  <a:pt x="0" y="701547"/>
                </a:moveTo>
                <a:lnTo>
                  <a:pt x="5245" y="843406"/>
                </a:lnTo>
                <a:lnTo>
                  <a:pt x="84524" y="779271"/>
                </a:lnTo>
                <a:lnTo>
                  <a:pt x="48336" y="779271"/>
                </a:lnTo>
                <a:lnTo>
                  <a:pt x="36918" y="774064"/>
                </a:lnTo>
                <a:lnTo>
                  <a:pt x="36779" y="774064"/>
                </a:lnTo>
                <a:lnTo>
                  <a:pt x="25222" y="768730"/>
                </a:lnTo>
                <a:lnTo>
                  <a:pt x="29406" y="759527"/>
                </a:lnTo>
                <a:lnTo>
                  <a:pt x="0" y="701547"/>
                </a:lnTo>
                <a:close/>
              </a:path>
              <a:path w="398144" h="843914">
                <a:moveTo>
                  <a:pt x="52511" y="770085"/>
                </a:moveTo>
                <a:lnTo>
                  <a:pt x="36868" y="774042"/>
                </a:lnTo>
                <a:lnTo>
                  <a:pt x="48336" y="779271"/>
                </a:lnTo>
                <a:lnTo>
                  <a:pt x="52511" y="770085"/>
                </a:lnTo>
                <a:close/>
              </a:path>
              <a:path w="398144" h="843914">
                <a:moveTo>
                  <a:pt x="115608" y="754125"/>
                </a:moveTo>
                <a:lnTo>
                  <a:pt x="52511" y="770085"/>
                </a:lnTo>
                <a:lnTo>
                  <a:pt x="48336" y="779271"/>
                </a:lnTo>
                <a:lnTo>
                  <a:pt x="84524" y="779271"/>
                </a:lnTo>
                <a:lnTo>
                  <a:pt x="115608" y="754125"/>
                </a:lnTo>
                <a:close/>
              </a:path>
              <a:path w="398144" h="843914">
                <a:moveTo>
                  <a:pt x="36868" y="774042"/>
                </a:moveTo>
                <a:close/>
              </a:path>
              <a:path w="398144" h="843914">
                <a:moveTo>
                  <a:pt x="374688" y="0"/>
                </a:moveTo>
                <a:lnTo>
                  <a:pt x="29406" y="759527"/>
                </a:lnTo>
                <a:lnTo>
                  <a:pt x="36737" y="773982"/>
                </a:lnTo>
                <a:lnTo>
                  <a:pt x="36868" y="774042"/>
                </a:lnTo>
                <a:lnTo>
                  <a:pt x="52511" y="770085"/>
                </a:lnTo>
                <a:lnTo>
                  <a:pt x="397814" y="10413"/>
                </a:lnTo>
                <a:lnTo>
                  <a:pt x="374688" y="0"/>
                </a:lnTo>
                <a:close/>
              </a:path>
              <a:path w="398144" h="843914">
                <a:moveTo>
                  <a:pt x="29406" y="759527"/>
                </a:moveTo>
                <a:lnTo>
                  <a:pt x="25222" y="768730"/>
                </a:lnTo>
                <a:lnTo>
                  <a:pt x="36737" y="773982"/>
                </a:lnTo>
                <a:lnTo>
                  <a:pt x="29406" y="759527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31410" y="4027551"/>
            <a:ext cx="1797050" cy="1012190"/>
          </a:xfrm>
          <a:custGeom>
            <a:avLst/>
            <a:gdLst/>
            <a:ahLst/>
            <a:cxnLst/>
            <a:rect l="l" t="t" r="r" b="b"/>
            <a:pathLst>
              <a:path w="1797050" h="1012189">
                <a:moveTo>
                  <a:pt x="1715220" y="980655"/>
                </a:moveTo>
                <a:lnTo>
                  <a:pt x="1655064" y="1005205"/>
                </a:lnTo>
                <a:lnTo>
                  <a:pt x="1796923" y="1011682"/>
                </a:lnTo>
                <a:lnTo>
                  <a:pt x="1779200" y="985647"/>
                </a:lnTo>
                <a:lnTo>
                  <a:pt x="1724152" y="985647"/>
                </a:lnTo>
                <a:lnTo>
                  <a:pt x="1715220" y="980655"/>
                </a:lnTo>
                <a:close/>
              </a:path>
              <a:path w="1797050" h="1012189">
                <a:moveTo>
                  <a:pt x="1727709" y="958455"/>
                </a:moveTo>
                <a:lnTo>
                  <a:pt x="1730375" y="974471"/>
                </a:lnTo>
                <a:lnTo>
                  <a:pt x="1715220" y="980655"/>
                </a:lnTo>
                <a:lnTo>
                  <a:pt x="1724152" y="985647"/>
                </a:lnTo>
                <a:lnTo>
                  <a:pt x="1736598" y="963422"/>
                </a:lnTo>
                <a:lnTo>
                  <a:pt x="1727709" y="958455"/>
                </a:lnTo>
                <a:close/>
              </a:path>
              <a:path w="1797050" h="1012189">
                <a:moveTo>
                  <a:pt x="1717039" y="894334"/>
                </a:moveTo>
                <a:lnTo>
                  <a:pt x="1727709" y="958455"/>
                </a:lnTo>
                <a:lnTo>
                  <a:pt x="1736598" y="963422"/>
                </a:lnTo>
                <a:lnTo>
                  <a:pt x="1724152" y="985647"/>
                </a:lnTo>
                <a:lnTo>
                  <a:pt x="1779200" y="985647"/>
                </a:lnTo>
                <a:lnTo>
                  <a:pt x="1717039" y="894334"/>
                </a:lnTo>
                <a:close/>
              </a:path>
              <a:path w="1797050" h="1012189">
                <a:moveTo>
                  <a:pt x="12446" y="0"/>
                </a:moveTo>
                <a:lnTo>
                  <a:pt x="0" y="22098"/>
                </a:lnTo>
                <a:lnTo>
                  <a:pt x="1715220" y="980655"/>
                </a:lnTo>
                <a:lnTo>
                  <a:pt x="1730375" y="974471"/>
                </a:lnTo>
                <a:lnTo>
                  <a:pt x="1727709" y="958455"/>
                </a:lnTo>
                <a:lnTo>
                  <a:pt x="12446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6967" y="4030853"/>
            <a:ext cx="828675" cy="1075055"/>
          </a:xfrm>
          <a:custGeom>
            <a:avLst/>
            <a:gdLst/>
            <a:ahLst/>
            <a:cxnLst/>
            <a:rect l="l" t="t" r="r" b="b"/>
            <a:pathLst>
              <a:path w="828675" h="1075054">
                <a:moveTo>
                  <a:pt x="700405" y="1012444"/>
                </a:moveTo>
                <a:lnTo>
                  <a:pt x="828167" y="1074547"/>
                </a:lnTo>
                <a:lnTo>
                  <a:pt x="817990" y="1021842"/>
                </a:lnTo>
                <a:lnTo>
                  <a:pt x="771652" y="1021842"/>
                </a:lnTo>
                <a:lnTo>
                  <a:pt x="765457" y="1013763"/>
                </a:lnTo>
                <a:lnTo>
                  <a:pt x="700405" y="1012444"/>
                </a:lnTo>
                <a:close/>
              </a:path>
              <a:path w="828675" h="1075054">
                <a:moveTo>
                  <a:pt x="765457" y="1013763"/>
                </a:moveTo>
                <a:lnTo>
                  <a:pt x="771652" y="1021842"/>
                </a:lnTo>
                <a:lnTo>
                  <a:pt x="781750" y="1014093"/>
                </a:lnTo>
                <a:lnTo>
                  <a:pt x="765457" y="1013763"/>
                </a:lnTo>
                <a:close/>
              </a:path>
              <a:path w="828675" h="1075054">
                <a:moveTo>
                  <a:pt x="801243" y="935101"/>
                </a:moveTo>
                <a:lnTo>
                  <a:pt x="785691" y="998324"/>
                </a:lnTo>
                <a:lnTo>
                  <a:pt x="791844" y="1006348"/>
                </a:lnTo>
                <a:lnTo>
                  <a:pt x="781826" y="1014034"/>
                </a:lnTo>
                <a:lnTo>
                  <a:pt x="771652" y="1021842"/>
                </a:lnTo>
                <a:lnTo>
                  <a:pt x="817990" y="1021842"/>
                </a:lnTo>
                <a:lnTo>
                  <a:pt x="801243" y="935101"/>
                </a:lnTo>
                <a:close/>
              </a:path>
              <a:path w="828675" h="1075054">
                <a:moveTo>
                  <a:pt x="781750" y="1014093"/>
                </a:moveTo>
                <a:close/>
              </a:path>
              <a:path w="828675" h="1075054">
                <a:moveTo>
                  <a:pt x="20065" y="0"/>
                </a:moveTo>
                <a:lnTo>
                  <a:pt x="0" y="15494"/>
                </a:lnTo>
                <a:lnTo>
                  <a:pt x="765457" y="1013763"/>
                </a:lnTo>
                <a:lnTo>
                  <a:pt x="781750" y="1014093"/>
                </a:lnTo>
                <a:lnTo>
                  <a:pt x="785691" y="998324"/>
                </a:lnTo>
                <a:lnTo>
                  <a:pt x="20065" y="0"/>
                </a:lnTo>
                <a:close/>
              </a:path>
              <a:path w="828675" h="1075054">
                <a:moveTo>
                  <a:pt x="785691" y="998324"/>
                </a:moveTo>
                <a:lnTo>
                  <a:pt x="781826" y="1014034"/>
                </a:lnTo>
                <a:lnTo>
                  <a:pt x="791844" y="1006348"/>
                </a:lnTo>
                <a:lnTo>
                  <a:pt x="785691" y="998324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2315" y="4708022"/>
            <a:ext cx="1232535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15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302260" indent="-289560">
              <a:lnSpc>
                <a:spcPct val="100000"/>
              </a:lnSpc>
              <a:spcBef>
                <a:spcPts val="14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02260" indent="-289560">
              <a:lnSpc>
                <a:spcPct val="100000"/>
              </a:lnSpc>
              <a:spcBef>
                <a:spcPts val="14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64382" y="4708022"/>
            <a:ext cx="1240155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5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14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14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08216" y="4776144"/>
            <a:ext cx="122047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89560" indent="-277495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289560" indent="-27749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289560" indent="-27749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00" y="4868798"/>
            <a:ext cx="358775" cy="1656080"/>
          </a:xfrm>
          <a:custGeom>
            <a:avLst/>
            <a:gdLst/>
            <a:ahLst/>
            <a:cxnLst/>
            <a:rect l="l" t="t" r="r" b="b"/>
            <a:pathLst>
              <a:path w="358775" h="1656079">
                <a:moveTo>
                  <a:pt x="0" y="827938"/>
                </a:moveTo>
                <a:lnTo>
                  <a:pt x="733" y="752583"/>
                </a:lnTo>
                <a:lnTo>
                  <a:pt x="2890" y="679123"/>
                </a:lnTo>
                <a:lnTo>
                  <a:pt x="6407" y="607850"/>
                </a:lnTo>
                <a:lnTo>
                  <a:pt x="11222" y="539056"/>
                </a:lnTo>
                <a:lnTo>
                  <a:pt x="17272" y="473034"/>
                </a:lnTo>
                <a:lnTo>
                  <a:pt x="24491" y="410076"/>
                </a:lnTo>
                <a:lnTo>
                  <a:pt x="32818" y="350474"/>
                </a:lnTo>
                <a:lnTo>
                  <a:pt x="42189" y="294521"/>
                </a:lnTo>
                <a:lnTo>
                  <a:pt x="52541" y="242509"/>
                </a:lnTo>
                <a:lnTo>
                  <a:pt x="63810" y="194731"/>
                </a:lnTo>
                <a:lnTo>
                  <a:pt x="75933" y="151479"/>
                </a:lnTo>
                <a:lnTo>
                  <a:pt x="88847" y="113045"/>
                </a:lnTo>
                <a:lnTo>
                  <a:pt x="116793" y="51801"/>
                </a:lnTo>
                <a:lnTo>
                  <a:pt x="147142" y="13340"/>
                </a:lnTo>
                <a:lnTo>
                  <a:pt x="179387" y="0"/>
                </a:lnTo>
                <a:lnTo>
                  <a:pt x="195715" y="3383"/>
                </a:lnTo>
                <a:lnTo>
                  <a:pt x="227075" y="29577"/>
                </a:lnTo>
                <a:lnTo>
                  <a:pt x="256286" y="79721"/>
                </a:lnTo>
                <a:lnTo>
                  <a:pt x="282841" y="151479"/>
                </a:lnTo>
                <a:lnTo>
                  <a:pt x="294964" y="194731"/>
                </a:lnTo>
                <a:lnTo>
                  <a:pt x="306233" y="242509"/>
                </a:lnTo>
                <a:lnTo>
                  <a:pt x="316585" y="294521"/>
                </a:lnTo>
                <a:lnTo>
                  <a:pt x="325956" y="350474"/>
                </a:lnTo>
                <a:lnTo>
                  <a:pt x="334283" y="410076"/>
                </a:lnTo>
                <a:lnTo>
                  <a:pt x="341502" y="473034"/>
                </a:lnTo>
                <a:lnTo>
                  <a:pt x="347552" y="539056"/>
                </a:lnTo>
                <a:lnTo>
                  <a:pt x="352367" y="607850"/>
                </a:lnTo>
                <a:lnTo>
                  <a:pt x="355884" y="679123"/>
                </a:lnTo>
                <a:lnTo>
                  <a:pt x="358041" y="752583"/>
                </a:lnTo>
                <a:lnTo>
                  <a:pt x="358775" y="827938"/>
                </a:lnTo>
                <a:lnTo>
                  <a:pt x="358041" y="903294"/>
                </a:lnTo>
                <a:lnTo>
                  <a:pt x="355884" y="976754"/>
                </a:lnTo>
                <a:lnTo>
                  <a:pt x="352367" y="1048026"/>
                </a:lnTo>
                <a:lnTo>
                  <a:pt x="347552" y="1116818"/>
                </a:lnTo>
                <a:lnTo>
                  <a:pt x="341502" y="1182838"/>
                </a:lnTo>
                <a:lnTo>
                  <a:pt x="334283" y="1245792"/>
                </a:lnTo>
                <a:lnTo>
                  <a:pt x="325956" y="1305390"/>
                </a:lnTo>
                <a:lnTo>
                  <a:pt x="316585" y="1361339"/>
                </a:lnTo>
                <a:lnTo>
                  <a:pt x="306233" y="1413346"/>
                </a:lnTo>
                <a:lnTo>
                  <a:pt x="294964" y="1461119"/>
                </a:lnTo>
                <a:lnTo>
                  <a:pt x="282841" y="1504367"/>
                </a:lnTo>
                <a:lnTo>
                  <a:pt x="269927" y="1542796"/>
                </a:lnTo>
                <a:lnTo>
                  <a:pt x="241981" y="1604032"/>
                </a:lnTo>
                <a:lnTo>
                  <a:pt x="211632" y="1642487"/>
                </a:lnTo>
                <a:lnTo>
                  <a:pt x="179387" y="1655826"/>
                </a:lnTo>
                <a:lnTo>
                  <a:pt x="163059" y="1652442"/>
                </a:lnTo>
                <a:lnTo>
                  <a:pt x="131699" y="1626253"/>
                </a:lnTo>
                <a:lnTo>
                  <a:pt x="102488" y="1576115"/>
                </a:lnTo>
                <a:lnTo>
                  <a:pt x="75933" y="1504367"/>
                </a:lnTo>
                <a:lnTo>
                  <a:pt x="63810" y="1461119"/>
                </a:lnTo>
                <a:lnTo>
                  <a:pt x="52541" y="1413346"/>
                </a:lnTo>
                <a:lnTo>
                  <a:pt x="42189" y="1361339"/>
                </a:lnTo>
                <a:lnTo>
                  <a:pt x="32818" y="1305390"/>
                </a:lnTo>
                <a:lnTo>
                  <a:pt x="24491" y="1245792"/>
                </a:lnTo>
                <a:lnTo>
                  <a:pt x="17272" y="1182838"/>
                </a:lnTo>
                <a:lnTo>
                  <a:pt x="11222" y="1116818"/>
                </a:lnTo>
                <a:lnTo>
                  <a:pt x="6407" y="1048026"/>
                </a:lnTo>
                <a:lnTo>
                  <a:pt x="2890" y="976754"/>
                </a:lnTo>
                <a:lnTo>
                  <a:pt x="733" y="903294"/>
                </a:lnTo>
                <a:lnTo>
                  <a:pt x="0" y="827938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72200" y="4838319"/>
            <a:ext cx="447675" cy="1676400"/>
          </a:xfrm>
          <a:custGeom>
            <a:avLst/>
            <a:gdLst/>
            <a:ahLst/>
            <a:cxnLst/>
            <a:rect l="l" t="t" r="r" b="b"/>
            <a:pathLst>
              <a:path w="447675" h="1676400">
                <a:moveTo>
                  <a:pt x="0" y="838199"/>
                </a:moveTo>
                <a:lnTo>
                  <a:pt x="821" y="765878"/>
                </a:lnTo>
                <a:lnTo>
                  <a:pt x="3241" y="695264"/>
                </a:lnTo>
                <a:lnTo>
                  <a:pt x="7192" y="626610"/>
                </a:lnTo>
                <a:lnTo>
                  <a:pt x="12607" y="560168"/>
                </a:lnTo>
                <a:lnTo>
                  <a:pt x="19419" y="496188"/>
                </a:lnTo>
                <a:lnTo>
                  <a:pt x="27561" y="434923"/>
                </a:lnTo>
                <a:lnTo>
                  <a:pt x="36966" y="376625"/>
                </a:lnTo>
                <a:lnTo>
                  <a:pt x="47567" y="321544"/>
                </a:lnTo>
                <a:lnTo>
                  <a:pt x="59296" y="269932"/>
                </a:lnTo>
                <a:lnTo>
                  <a:pt x="72087" y="222042"/>
                </a:lnTo>
                <a:lnTo>
                  <a:pt x="85872" y="178125"/>
                </a:lnTo>
                <a:lnTo>
                  <a:pt x="100585" y="138432"/>
                </a:lnTo>
                <a:lnTo>
                  <a:pt x="116158" y="103214"/>
                </a:lnTo>
                <a:lnTo>
                  <a:pt x="149615" y="47215"/>
                </a:lnTo>
                <a:lnTo>
                  <a:pt x="185708" y="12139"/>
                </a:lnTo>
                <a:lnTo>
                  <a:pt x="223900" y="0"/>
                </a:lnTo>
                <a:lnTo>
                  <a:pt x="243206" y="3076"/>
                </a:lnTo>
                <a:lnTo>
                  <a:pt x="280384" y="26936"/>
                </a:lnTo>
                <a:lnTo>
                  <a:pt x="315201" y="72725"/>
                </a:lnTo>
                <a:lnTo>
                  <a:pt x="347121" y="138432"/>
                </a:lnTo>
                <a:lnTo>
                  <a:pt x="361826" y="178125"/>
                </a:lnTo>
                <a:lnTo>
                  <a:pt x="375605" y="222042"/>
                </a:lnTo>
                <a:lnTo>
                  <a:pt x="388391" y="269932"/>
                </a:lnTo>
                <a:lnTo>
                  <a:pt x="400116" y="321544"/>
                </a:lnTo>
                <a:lnTo>
                  <a:pt x="410714" y="376625"/>
                </a:lnTo>
                <a:lnTo>
                  <a:pt x="420117" y="434923"/>
                </a:lnTo>
                <a:lnTo>
                  <a:pt x="428257" y="496188"/>
                </a:lnTo>
                <a:lnTo>
                  <a:pt x="435068" y="560168"/>
                </a:lnTo>
                <a:lnTo>
                  <a:pt x="440483" y="626610"/>
                </a:lnTo>
                <a:lnTo>
                  <a:pt x="444433" y="695264"/>
                </a:lnTo>
                <a:lnTo>
                  <a:pt x="446853" y="765878"/>
                </a:lnTo>
                <a:lnTo>
                  <a:pt x="447675" y="838199"/>
                </a:lnTo>
                <a:lnTo>
                  <a:pt x="446853" y="910523"/>
                </a:lnTo>
                <a:lnTo>
                  <a:pt x="444433" y="981138"/>
                </a:lnTo>
                <a:lnTo>
                  <a:pt x="440483" y="1049793"/>
                </a:lnTo>
                <a:lnTo>
                  <a:pt x="435068" y="1116236"/>
                </a:lnTo>
                <a:lnTo>
                  <a:pt x="428257" y="1180216"/>
                </a:lnTo>
                <a:lnTo>
                  <a:pt x="420117" y="1241481"/>
                </a:lnTo>
                <a:lnTo>
                  <a:pt x="410714" y="1299780"/>
                </a:lnTo>
                <a:lnTo>
                  <a:pt x="400116" y="1354861"/>
                </a:lnTo>
                <a:lnTo>
                  <a:pt x="388391" y="1406472"/>
                </a:lnTo>
                <a:lnTo>
                  <a:pt x="375605" y="1454361"/>
                </a:lnTo>
                <a:lnTo>
                  <a:pt x="361826" y="1498278"/>
                </a:lnTo>
                <a:lnTo>
                  <a:pt x="347121" y="1537971"/>
                </a:lnTo>
                <a:lnTo>
                  <a:pt x="331557" y="1573187"/>
                </a:lnTo>
                <a:lnTo>
                  <a:pt x="298121" y="1629185"/>
                </a:lnTo>
                <a:lnTo>
                  <a:pt x="262057" y="1664261"/>
                </a:lnTo>
                <a:lnTo>
                  <a:pt x="223900" y="1676399"/>
                </a:lnTo>
                <a:lnTo>
                  <a:pt x="204576" y="1673323"/>
                </a:lnTo>
                <a:lnTo>
                  <a:pt x="167366" y="1649464"/>
                </a:lnTo>
                <a:lnTo>
                  <a:pt x="132523" y="1603676"/>
                </a:lnTo>
                <a:lnTo>
                  <a:pt x="100585" y="1537971"/>
                </a:lnTo>
                <a:lnTo>
                  <a:pt x="85872" y="1498278"/>
                </a:lnTo>
                <a:lnTo>
                  <a:pt x="72087" y="1454361"/>
                </a:lnTo>
                <a:lnTo>
                  <a:pt x="59296" y="1406472"/>
                </a:lnTo>
                <a:lnTo>
                  <a:pt x="47567" y="1354861"/>
                </a:lnTo>
                <a:lnTo>
                  <a:pt x="36966" y="1299780"/>
                </a:lnTo>
                <a:lnTo>
                  <a:pt x="27561" y="1241481"/>
                </a:lnTo>
                <a:lnTo>
                  <a:pt x="19419" y="1180216"/>
                </a:lnTo>
                <a:lnTo>
                  <a:pt x="12607" y="1116236"/>
                </a:lnTo>
                <a:lnTo>
                  <a:pt x="7192" y="1049793"/>
                </a:lnTo>
                <a:lnTo>
                  <a:pt x="3241" y="981138"/>
                </a:lnTo>
                <a:lnTo>
                  <a:pt x="821" y="910523"/>
                </a:lnTo>
                <a:lnTo>
                  <a:pt x="0" y="838199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9065" y="4884292"/>
            <a:ext cx="431800" cy="1600200"/>
          </a:xfrm>
          <a:custGeom>
            <a:avLst/>
            <a:gdLst/>
            <a:ahLst/>
            <a:cxnLst/>
            <a:rect l="l" t="t" r="r" b="b"/>
            <a:pathLst>
              <a:path w="431800" h="1600200">
                <a:moveTo>
                  <a:pt x="0" y="800036"/>
                </a:moveTo>
                <a:lnTo>
                  <a:pt x="882" y="727209"/>
                </a:lnTo>
                <a:lnTo>
                  <a:pt x="3477" y="656216"/>
                </a:lnTo>
                <a:lnTo>
                  <a:pt x="7711" y="587338"/>
                </a:lnTo>
                <a:lnTo>
                  <a:pt x="13505" y="520858"/>
                </a:lnTo>
                <a:lnTo>
                  <a:pt x="20785" y="457058"/>
                </a:lnTo>
                <a:lnTo>
                  <a:pt x="29473" y="396221"/>
                </a:lnTo>
                <a:lnTo>
                  <a:pt x="39494" y="338628"/>
                </a:lnTo>
                <a:lnTo>
                  <a:pt x="50772" y="284563"/>
                </a:lnTo>
                <a:lnTo>
                  <a:pt x="63230" y="234307"/>
                </a:lnTo>
                <a:lnTo>
                  <a:pt x="76792" y="188142"/>
                </a:lnTo>
                <a:lnTo>
                  <a:pt x="91382" y="146352"/>
                </a:lnTo>
                <a:lnTo>
                  <a:pt x="106924" y="109217"/>
                </a:lnTo>
                <a:lnTo>
                  <a:pt x="140559" y="50046"/>
                </a:lnTo>
                <a:lnTo>
                  <a:pt x="177087" y="12888"/>
                </a:lnTo>
                <a:lnTo>
                  <a:pt x="215900" y="0"/>
                </a:lnTo>
                <a:lnTo>
                  <a:pt x="235553" y="3269"/>
                </a:lnTo>
                <a:lnTo>
                  <a:pt x="273299" y="28574"/>
                </a:lnTo>
                <a:lnTo>
                  <a:pt x="308457" y="77021"/>
                </a:lnTo>
                <a:lnTo>
                  <a:pt x="340417" y="146352"/>
                </a:lnTo>
                <a:lnTo>
                  <a:pt x="355007" y="188142"/>
                </a:lnTo>
                <a:lnTo>
                  <a:pt x="368569" y="234307"/>
                </a:lnTo>
                <a:lnTo>
                  <a:pt x="381027" y="284563"/>
                </a:lnTo>
                <a:lnTo>
                  <a:pt x="392305" y="338628"/>
                </a:lnTo>
                <a:lnTo>
                  <a:pt x="402326" y="396221"/>
                </a:lnTo>
                <a:lnTo>
                  <a:pt x="411014" y="457058"/>
                </a:lnTo>
                <a:lnTo>
                  <a:pt x="418294" y="520858"/>
                </a:lnTo>
                <a:lnTo>
                  <a:pt x="424088" y="587338"/>
                </a:lnTo>
                <a:lnTo>
                  <a:pt x="428322" y="656216"/>
                </a:lnTo>
                <a:lnTo>
                  <a:pt x="430917" y="727209"/>
                </a:lnTo>
                <a:lnTo>
                  <a:pt x="431800" y="800036"/>
                </a:lnTo>
                <a:lnTo>
                  <a:pt x="430917" y="872862"/>
                </a:lnTo>
                <a:lnTo>
                  <a:pt x="428322" y="943855"/>
                </a:lnTo>
                <a:lnTo>
                  <a:pt x="424088" y="1012735"/>
                </a:lnTo>
                <a:lnTo>
                  <a:pt x="418294" y="1079217"/>
                </a:lnTo>
                <a:lnTo>
                  <a:pt x="411014" y="1143020"/>
                </a:lnTo>
                <a:lnTo>
                  <a:pt x="402326" y="1203862"/>
                </a:lnTo>
                <a:lnTo>
                  <a:pt x="392305" y="1261460"/>
                </a:lnTo>
                <a:lnTo>
                  <a:pt x="381027" y="1315531"/>
                </a:lnTo>
                <a:lnTo>
                  <a:pt x="368569" y="1365792"/>
                </a:lnTo>
                <a:lnTo>
                  <a:pt x="355007" y="1411963"/>
                </a:lnTo>
                <a:lnTo>
                  <a:pt x="340417" y="1453759"/>
                </a:lnTo>
                <a:lnTo>
                  <a:pt x="324875" y="1490899"/>
                </a:lnTo>
                <a:lnTo>
                  <a:pt x="291240" y="1550080"/>
                </a:lnTo>
                <a:lnTo>
                  <a:pt x="254712" y="1587245"/>
                </a:lnTo>
                <a:lnTo>
                  <a:pt x="215900" y="1600136"/>
                </a:lnTo>
                <a:lnTo>
                  <a:pt x="196246" y="1596866"/>
                </a:lnTo>
                <a:lnTo>
                  <a:pt x="158500" y="1571556"/>
                </a:lnTo>
                <a:lnTo>
                  <a:pt x="123342" y="1523100"/>
                </a:lnTo>
                <a:lnTo>
                  <a:pt x="91382" y="1453759"/>
                </a:lnTo>
                <a:lnTo>
                  <a:pt x="76792" y="1411963"/>
                </a:lnTo>
                <a:lnTo>
                  <a:pt x="63230" y="1365792"/>
                </a:lnTo>
                <a:lnTo>
                  <a:pt x="50772" y="1315531"/>
                </a:lnTo>
                <a:lnTo>
                  <a:pt x="39494" y="1261460"/>
                </a:lnTo>
                <a:lnTo>
                  <a:pt x="29473" y="1203862"/>
                </a:lnTo>
                <a:lnTo>
                  <a:pt x="20785" y="1143020"/>
                </a:lnTo>
                <a:lnTo>
                  <a:pt x="13505" y="1079217"/>
                </a:lnTo>
                <a:lnTo>
                  <a:pt x="7711" y="1012735"/>
                </a:lnTo>
                <a:lnTo>
                  <a:pt x="3477" y="943855"/>
                </a:lnTo>
                <a:lnTo>
                  <a:pt x="882" y="872862"/>
                </a:lnTo>
                <a:lnTo>
                  <a:pt x="0" y="800036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2000" y="914400"/>
            <a:ext cx="5718175" cy="3105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Create </a:t>
            </a:r>
            <a:r>
              <a:rPr sz="2400" dirty="0">
                <a:solidFill>
                  <a:srgbClr val="484230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Unordered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List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84230"/>
                </a:solidFill>
                <a:latin typeface="Consolas"/>
                <a:cs typeface="Consolas"/>
              </a:rPr>
              <a:t>&lt;ul&gt;&lt;/ul&gt;</a:t>
            </a:r>
            <a:r>
              <a:rPr sz="2400" dirty="0">
                <a:solidFill>
                  <a:srgbClr val="484230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281940">
              <a:lnSpc>
                <a:spcPct val="100000"/>
              </a:lnSpc>
              <a:spcBef>
                <a:spcPts val="415"/>
              </a:spcBef>
              <a:tabLst>
                <a:tab pos="2518410" algn="l"/>
              </a:tabLst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&lt;ul</a:t>
            </a:r>
            <a:r>
              <a:rPr sz="2000" b="1" spc="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type="disk"	</a:t>
            </a: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2819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&lt;/ul&gt;</a:t>
            </a:r>
            <a:endParaRPr sz="20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4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484230"/>
                </a:solidFill>
                <a:latin typeface="Consolas"/>
                <a:cs typeface="Consolas"/>
              </a:rPr>
              <a:t>type</a:t>
            </a:r>
            <a:r>
              <a:rPr sz="2200" spc="-63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are: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03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5" dirty="0">
                <a:solidFill>
                  <a:srgbClr val="FF0000"/>
                </a:solidFill>
                <a:latin typeface="Consolas"/>
                <a:cs typeface="Consolas"/>
              </a:rPr>
              <a:t>disc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FF0000"/>
                </a:solidFill>
                <a:latin typeface="Consolas"/>
                <a:cs typeface="Consolas"/>
              </a:rPr>
              <a:t>circle</a:t>
            </a:r>
            <a:r>
              <a:rPr sz="2800" spc="-89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FF0000"/>
                </a:solidFill>
                <a:latin typeface="Consolas"/>
                <a:cs typeface="Consolas"/>
              </a:rPr>
              <a:t>square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6648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Definition </a:t>
            </a:r>
            <a:r>
              <a:rPr spc="-85" dirty="0"/>
              <a:t>lists: </a:t>
            </a:r>
            <a:r>
              <a:rPr spc="-80" dirty="0"/>
              <a:t>&lt;dl&gt;</a:t>
            </a:r>
            <a:r>
              <a:rPr spc="-495" dirty="0"/>
              <a:t> </a:t>
            </a:r>
            <a:r>
              <a:rPr spc="-70" dirty="0"/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300" y="2889250"/>
            <a:ext cx="7717155" cy="2319020"/>
            <a:chOff x="749300" y="2889250"/>
            <a:chExt cx="7717155" cy="2319020"/>
          </a:xfrm>
        </p:grpSpPr>
        <p:sp>
          <p:nvSpPr>
            <p:cNvPr id="5" name="object 5"/>
            <p:cNvSpPr/>
            <p:nvPr/>
          </p:nvSpPr>
          <p:spPr>
            <a:xfrm>
              <a:off x="755650" y="2895600"/>
              <a:ext cx="7704455" cy="2306320"/>
            </a:xfrm>
            <a:custGeom>
              <a:avLst/>
              <a:gdLst/>
              <a:ahLst/>
              <a:cxnLst/>
              <a:rect l="l" t="t" r="r" b="b"/>
              <a:pathLst>
                <a:path w="7704455" h="2306320">
                  <a:moveTo>
                    <a:pt x="7704201" y="0"/>
                  </a:moveTo>
                  <a:lnTo>
                    <a:pt x="0" y="0"/>
                  </a:lnTo>
                  <a:lnTo>
                    <a:pt x="0" y="2306193"/>
                  </a:lnTo>
                  <a:lnTo>
                    <a:pt x="7704201" y="2306193"/>
                  </a:lnTo>
                  <a:lnTo>
                    <a:pt x="770420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650" y="2895600"/>
              <a:ext cx="7704455" cy="2306320"/>
            </a:xfrm>
            <a:custGeom>
              <a:avLst/>
              <a:gdLst/>
              <a:ahLst/>
              <a:cxnLst/>
              <a:rect l="l" t="t" r="r" b="b"/>
              <a:pathLst>
                <a:path w="7704455" h="2306320">
                  <a:moveTo>
                    <a:pt x="0" y="2306193"/>
                  </a:moveTo>
                  <a:lnTo>
                    <a:pt x="7704201" y="2306193"/>
                  </a:lnTo>
                  <a:lnTo>
                    <a:pt x="7704201" y="0"/>
                  </a:lnTo>
                  <a:lnTo>
                    <a:pt x="0" y="0"/>
                  </a:lnTo>
                  <a:lnTo>
                    <a:pt x="0" y="230619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0240" y="1548824"/>
            <a:ext cx="7274560" cy="44307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484230"/>
                </a:solidFill>
                <a:latin typeface="Calibri"/>
                <a:cs typeface="Calibri"/>
              </a:rPr>
              <a:t>Create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definition lists using</a:t>
            </a:r>
            <a:r>
              <a:rPr sz="2200" spc="5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84230"/>
                </a:solidFill>
                <a:latin typeface="Consolas"/>
                <a:cs typeface="Consolas"/>
              </a:rPr>
              <a:t>&lt;dl&gt;</a:t>
            </a:r>
            <a:endParaRPr sz="2200" dirty="0">
              <a:latin typeface="Consolas"/>
              <a:cs typeface="Consolas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b="1" spc="-20" dirty="0" smtClean="0">
                <a:solidFill>
                  <a:srgbClr val="484230"/>
                </a:solidFill>
                <a:latin typeface="Calibri"/>
                <a:cs typeface="Calibri"/>
              </a:rPr>
              <a:t>It stores p</a:t>
            </a:r>
            <a:r>
              <a:rPr sz="2000" b="1" spc="-20" dirty="0" smtClean="0">
                <a:solidFill>
                  <a:srgbClr val="484230"/>
                </a:solidFill>
                <a:latin typeface="Calibri"/>
                <a:cs typeface="Calibri"/>
              </a:rPr>
              <a:t>airs </a:t>
            </a:r>
            <a:r>
              <a:rPr sz="2000" b="1" spc="-5" dirty="0">
                <a:solidFill>
                  <a:srgbClr val="484230"/>
                </a:solidFill>
                <a:latin typeface="Calibri"/>
                <a:cs typeface="Calibri"/>
              </a:rPr>
              <a:t>of </a:t>
            </a:r>
            <a:r>
              <a:rPr sz="2000" b="1" spc="-20" dirty="0">
                <a:solidFill>
                  <a:srgbClr val="484230"/>
                </a:solidFill>
                <a:latin typeface="Calibri"/>
                <a:cs typeface="Calibri"/>
              </a:rPr>
              <a:t>text </a:t>
            </a:r>
            <a:r>
              <a:rPr lang="en-US" sz="2000" b="1" spc="-20" dirty="0" smtClean="0">
                <a:solidFill>
                  <a:srgbClr val="484230"/>
                </a:solidFill>
                <a:latin typeface="Calibri"/>
                <a:cs typeface="Calibri"/>
              </a:rPr>
              <a:t>or terms </a:t>
            </a:r>
            <a:r>
              <a:rPr sz="2000" b="1" dirty="0" smtClean="0">
                <a:solidFill>
                  <a:srgbClr val="484230"/>
                </a:solidFill>
                <a:latin typeface="Calibri"/>
                <a:cs typeface="Calibri"/>
              </a:rPr>
              <a:t>and </a:t>
            </a:r>
            <a:r>
              <a:rPr lang="en-US" sz="2000" b="1" dirty="0" smtClean="0">
                <a:solidFill>
                  <a:srgbClr val="484230"/>
                </a:solidFill>
                <a:latin typeface="Calibri"/>
                <a:cs typeface="Calibri"/>
              </a:rPr>
              <a:t>its </a:t>
            </a:r>
            <a:r>
              <a:rPr sz="2000" b="1" spc="-10" dirty="0" smtClean="0">
                <a:solidFill>
                  <a:srgbClr val="484230"/>
                </a:solidFill>
                <a:latin typeface="Calibri"/>
                <a:cs typeface="Calibri"/>
              </a:rPr>
              <a:t>associated </a:t>
            </a:r>
            <a:r>
              <a:rPr sz="2000" b="1" spc="-5" dirty="0" smtClean="0">
                <a:solidFill>
                  <a:srgbClr val="484230"/>
                </a:solidFill>
                <a:latin typeface="Calibri"/>
                <a:cs typeface="Calibri"/>
              </a:rPr>
              <a:t>definition</a:t>
            </a:r>
            <a:endParaRPr lang="en-US" sz="2000" spc="-5" dirty="0" smtClean="0">
              <a:solidFill>
                <a:srgbClr val="484230"/>
              </a:solidFill>
              <a:latin typeface="Calibri"/>
              <a:cs typeface="Calibri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20" dirty="0" smtClean="0">
                <a:solidFill>
                  <a:srgbClr val="484230"/>
                </a:solidFill>
                <a:latin typeface="Calibri"/>
                <a:cs typeface="Calibri"/>
              </a:rPr>
              <a:t>T</a:t>
            </a:r>
            <a:r>
              <a:rPr sz="2000" spc="-20" dirty="0" smtClean="0">
                <a:solidFill>
                  <a:srgbClr val="484230"/>
                </a:solidFill>
                <a:latin typeface="Calibri"/>
                <a:cs typeface="Calibri"/>
              </a:rPr>
              <a:t>ext </a:t>
            </a:r>
            <a:r>
              <a:rPr sz="2000" dirty="0">
                <a:solidFill>
                  <a:srgbClr val="484230"/>
                </a:solidFill>
                <a:latin typeface="Calibri"/>
                <a:cs typeface="Calibri"/>
              </a:rPr>
              <a:t>is in </a:t>
            </a:r>
            <a:r>
              <a:rPr sz="2000" dirty="0">
                <a:solidFill>
                  <a:srgbClr val="484230"/>
                </a:solidFill>
                <a:latin typeface="Consolas"/>
                <a:cs typeface="Consolas"/>
              </a:rPr>
              <a:t>&lt;dt&gt;</a:t>
            </a:r>
            <a:r>
              <a:rPr sz="2000" spc="-49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000" dirty="0" smtClean="0">
                <a:solidFill>
                  <a:srgbClr val="484230"/>
                </a:solidFill>
                <a:latin typeface="Calibri"/>
                <a:cs typeface="Calibri"/>
              </a:rPr>
              <a:t>tag</a:t>
            </a:r>
            <a:r>
              <a:rPr lang="en-US" sz="2000" dirty="0" smtClean="0">
                <a:solidFill>
                  <a:srgbClr val="484230"/>
                </a:solidFill>
                <a:latin typeface="Calibri"/>
                <a:cs typeface="Calibri"/>
              </a:rPr>
              <a:t> and</a:t>
            </a:r>
            <a:r>
              <a:rPr sz="2000" dirty="0" smtClean="0">
                <a:solidFill>
                  <a:srgbClr val="484230"/>
                </a:solidFill>
                <a:latin typeface="Calibri"/>
                <a:cs typeface="Calibri"/>
              </a:rPr>
              <a:t>  </a:t>
            </a:r>
            <a:r>
              <a:rPr lang="en-US" sz="2000" dirty="0" smtClean="0">
                <a:solidFill>
                  <a:srgbClr val="484230"/>
                </a:solidFill>
                <a:latin typeface="Calibri"/>
                <a:cs typeface="Calibri"/>
              </a:rPr>
              <a:t>its </a:t>
            </a:r>
            <a:r>
              <a:rPr sz="2000" spc="-5" dirty="0" smtClean="0">
                <a:solidFill>
                  <a:srgbClr val="484230"/>
                </a:solidFill>
                <a:latin typeface="Calibri"/>
                <a:cs typeface="Calibri"/>
              </a:rPr>
              <a:t>definition</a:t>
            </a:r>
            <a:r>
              <a:rPr lang="en-US" sz="2000" spc="-5" dirty="0" smtClean="0">
                <a:solidFill>
                  <a:srgbClr val="484230"/>
                </a:solidFill>
                <a:latin typeface="Calibri"/>
                <a:cs typeface="Calibri"/>
              </a:rPr>
              <a:t> is</a:t>
            </a:r>
            <a:r>
              <a:rPr sz="2000" spc="-5" dirty="0" smtClean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84230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484230"/>
                </a:solidFill>
                <a:latin typeface="Consolas"/>
                <a:cs typeface="Consolas"/>
              </a:rPr>
              <a:t>&lt;dd&gt;</a:t>
            </a:r>
            <a:r>
              <a:rPr sz="2000" spc="-65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84230"/>
                </a:solidFill>
                <a:latin typeface="Calibri"/>
                <a:cs typeface="Calibri"/>
              </a:rPr>
              <a:t>tag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9CBDBC"/>
              </a:buClr>
              <a:buFont typeface="Arial"/>
              <a:buChar char="•"/>
            </a:pPr>
            <a:endParaRPr sz="1950" dirty="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&lt;dl&gt;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&lt;dt&gt;HTML&lt;/dt&gt;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2200" b="1" dirty="0" err="1" smtClean="0">
                <a:solidFill>
                  <a:srgbClr val="006FC0"/>
                </a:solidFill>
                <a:latin typeface="Consolas"/>
                <a:cs typeface="Consolas"/>
              </a:rPr>
              <a:t>dd</a:t>
            </a: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r>
              <a:rPr lang="en-US" sz="2200" b="1" dirty="0" smtClean="0">
                <a:solidFill>
                  <a:srgbClr val="006FC0"/>
                </a:solidFill>
                <a:latin typeface="Consolas"/>
                <a:cs typeface="Consolas"/>
              </a:rPr>
              <a:t>It is a</a:t>
            </a: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markup </a:t>
            </a: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language</a:t>
            </a:r>
            <a:r>
              <a:rPr sz="2200" b="1" spc="-5" dirty="0" smtClean="0">
                <a:solidFill>
                  <a:srgbClr val="006FC0"/>
                </a:solidFill>
                <a:latin typeface="Consolas"/>
                <a:cs typeface="Consolas"/>
              </a:rPr>
              <a:t>…&lt;/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dd&gt;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&lt;dt&gt;CSS&lt;/dt&gt;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&lt;dd&gt;Language used </a:t>
            </a:r>
            <a:r>
              <a:rPr sz="2200" b="1" dirty="0" smtClean="0">
                <a:solidFill>
                  <a:srgbClr val="006FC0"/>
                </a:solidFill>
                <a:latin typeface="Consolas"/>
                <a:cs typeface="Consolas"/>
              </a:rPr>
              <a:t>to</a:t>
            </a:r>
            <a:r>
              <a:rPr lang="en-US" sz="2200" b="1" dirty="0" smtClean="0">
                <a:solidFill>
                  <a:srgbClr val="006FC0"/>
                </a:solidFill>
                <a:latin typeface="Consolas"/>
                <a:cs typeface="Consolas"/>
              </a:rPr>
              <a:t> design</a:t>
            </a:r>
            <a:r>
              <a:rPr sz="2200" b="1" spc="-5" dirty="0" smtClean="0">
                <a:solidFill>
                  <a:srgbClr val="006FC0"/>
                </a:solidFill>
                <a:latin typeface="Consolas"/>
                <a:cs typeface="Consolas"/>
              </a:rPr>
              <a:t>…&lt;/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dd&gt;</a:t>
            </a:r>
            <a:endParaRPr sz="2200" dirty="0">
              <a:latin typeface="Consolas"/>
              <a:cs typeface="Consolas"/>
            </a:endParaRPr>
          </a:p>
          <a:p>
            <a:pPr marL="1968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&lt;/dl&gt;</a:t>
            </a:r>
            <a:endParaRPr sz="2200" dirty="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endParaRPr lang="en-US" sz="20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Definition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spc="5" dirty="0" smtClean="0">
                <a:solidFill>
                  <a:srgbClr val="2E2B1F"/>
                </a:solidFill>
                <a:latin typeface="Calibri"/>
                <a:cs typeface="Calibri"/>
              </a:rPr>
              <a:t>automatically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indented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67432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249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Lists </a:t>
            </a:r>
            <a:r>
              <a:rPr spc="-5" dirty="0"/>
              <a:t>–</a:t>
            </a:r>
            <a:r>
              <a:rPr spc="-425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200" y="1371600"/>
            <a:ext cx="379857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&lt;ol</a:t>
            </a:r>
            <a:r>
              <a:rPr sz="2000" b="1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type="1"&gt;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&lt;/ol&gt;</a:t>
            </a:r>
            <a:endParaRPr sz="2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&lt;ul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 type="disc"&gt;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&lt;/ul&gt;</a:t>
            </a:r>
            <a:endParaRPr sz="2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&lt;dl&gt;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&lt;dt&gt;HTML&lt;/dt&gt;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&lt;dd&gt;A markup</a:t>
            </a:r>
            <a:r>
              <a:rPr sz="2000" b="1" spc="-6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lang…&lt;/dd&gt;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&lt;/dl&gt;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914400"/>
            <a:ext cx="1468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orbel"/>
                <a:cs typeface="Corbel"/>
              </a:rPr>
              <a:t>lists.html</a:t>
            </a:r>
            <a:endParaRPr sz="2800" dirty="0">
              <a:latin typeface="Corbel"/>
              <a:cs typeface="Corbe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19600" y="1371600"/>
            <a:ext cx="3962400" cy="525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996" y="4820919"/>
            <a:ext cx="3267202" cy="1505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03575" y="3028264"/>
            <a:ext cx="458660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2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70" dirty="0">
                <a:solidFill>
                  <a:srgbClr val="675E46"/>
                </a:solidFill>
                <a:latin typeface="Cambria"/>
                <a:cs typeface="Cambria"/>
              </a:rPr>
              <a:t>Tables</a:t>
            </a:r>
            <a:endParaRPr sz="6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268" y="1036319"/>
            <a:ext cx="7109459" cy="5476240"/>
            <a:chOff x="239268" y="1036319"/>
            <a:chExt cx="7109459" cy="5476240"/>
          </a:xfrm>
        </p:grpSpPr>
        <p:sp>
          <p:nvSpPr>
            <p:cNvPr id="5" name="object 5"/>
            <p:cNvSpPr/>
            <p:nvPr/>
          </p:nvSpPr>
          <p:spPr>
            <a:xfrm>
              <a:off x="2055875" y="1036319"/>
              <a:ext cx="5292852" cy="2601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268" y="2601467"/>
              <a:ext cx="3163823" cy="3910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179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55" dirty="0"/>
              <a:t>Table</a:t>
            </a:r>
            <a:r>
              <a:rPr spc="-405" dirty="0"/>
              <a:t> </a:t>
            </a:r>
            <a:r>
              <a:rPr spc="-170" dirty="0"/>
              <a:t>Tags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441450"/>
          <a:ext cx="7620000" cy="4602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/>
                <a:gridCol w="5638800"/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&lt;table&gt;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&lt;tr&gt;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row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&lt;th&gt;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header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cell 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&lt;td&gt;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cell 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&lt;caption&gt;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1800" spc="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&lt;colgroup&gt;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597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Specifies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group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one or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more columns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  </a:t>
                      </a:r>
                      <a:r>
                        <a:rPr sz="1800" spc="-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formatting</a:t>
                      </a:r>
                      <a:r>
                        <a:rPr lang="en-US" sz="1800" spc="-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purposes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&lt;col&gt;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Specifies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column properties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each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column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within</a:t>
                      </a:r>
                      <a:r>
                        <a:rPr sz="1800" spc="1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&lt;colgroup&gt;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&lt;thead&gt;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Denotes </a:t>
                      </a:r>
                      <a:r>
                        <a:rPr sz="180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header </a:t>
                      </a:r>
                      <a:r>
                        <a:rPr sz="1800" spc="-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lang="en-US" sz="1800" spc="-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1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&lt;tbody&gt;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Denotes </a:t>
                      </a:r>
                      <a:r>
                        <a:rPr lang="en-US" sz="180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the body </a:t>
                      </a:r>
                      <a:r>
                        <a:rPr lang="en-US" sz="1800" spc="-1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contents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of </a:t>
                      </a:r>
                      <a:r>
                        <a:rPr lang="en-US" sz="180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a</a:t>
                      </a:r>
                      <a:r>
                        <a:rPr lang="en-US" sz="1800" spc="4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table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11"/>
                        </a:rPr>
                        <a:t>&lt;tfoot&gt;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Denotes </a:t>
                      </a:r>
                      <a:r>
                        <a:rPr lang="en-US" sz="180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the foot </a:t>
                      </a:r>
                      <a:r>
                        <a:rPr lang="en-US" sz="1800" spc="-1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contents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of </a:t>
                      </a:r>
                      <a:r>
                        <a:rPr lang="en-US" sz="180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a</a:t>
                      </a:r>
                      <a:r>
                        <a:rPr lang="en-US" sz="1800" spc="4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table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0125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45" dirty="0" smtClean="0"/>
              <a:t>Tables</a:t>
            </a:r>
            <a:endParaRPr spc="-70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2911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2622930"/>
            <a:ext cx="2777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row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3628720"/>
            <a:ext cx="3695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of a cell in 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row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6844" y="2020823"/>
            <a:ext cx="7725409" cy="680085"/>
            <a:chOff x="656844" y="2020823"/>
            <a:chExt cx="7725409" cy="680085"/>
          </a:xfrm>
        </p:grpSpPr>
        <p:sp>
          <p:nvSpPr>
            <p:cNvPr id="8" name="object 8"/>
            <p:cNvSpPr/>
            <p:nvPr/>
          </p:nvSpPr>
          <p:spPr>
            <a:xfrm>
              <a:off x="755650" y="2074138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80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6844" y="2020823"/>
              <a:ext cx="3771900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5650" y="2074138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&lt;table&gt; ...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&lt;/table&gt;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844" y="3073907"/>
            <a:ext cx="7725409" cy="680085"/>
            <a:chOff x="656844" y="3073907"/>
            <a:chExt cx="7725409" cy="680085"/>
          </a:xfrm>
        </p:grpSpPr>
        <p:sp>
          <p:nvSpPr>
            <p:cNvPr id="12" name="object 12"/>
            <p:cNvSpPr/>
            <p:nvPr/>
          </p:nvSpPr>
          <p:spPr>
            <a:xfrm>
              <a:off x="755650" y="3127222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79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6844" y="3073907"/>
              <a:ext cx="2761487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5650" y="3127222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&lt;tr&gt; ...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&lt;/tr&gt;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6844" y="4061459"/>
            <a:ext cx="7725409" cy="680085"/>
            <a:chOff x="656844" y="4061459"/>
            <a:chExt cx="7725409" cy="680085"/>
          </a:xfrm>
        </p:grpSpPr>
        <p:sp>
          <p:nvSpPr>
            <p:cNvPr id="16" name="object 16"/>
            <p:cNvSpPr/>
            <p:nvPr/>
          </p:nvSpPr>
          <p:spPr>
            <a:xfrm>
              <a:off x="755650" y="4114774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79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844" y="4061459"/>
              <a:ext cx="2761487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650" y="4114774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&lt;td&gt; ...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&lt;/td&gt;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7488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Simple </a:t>
            </a:r>
            <a:r>
              <a:rPr spc="-80" dirty="0"/>
              <a:t>HTML </a:t>
            </a:r>
            <a:r>
              <a:rPr spc="-145" dirty="0"/>
              <a:t>Tables </a:t>
            </a:r>
            <a:r>
              <a:rPr spc="-5" dirty="0"/>
              <a:t>–</a:t>
            </a:r>
            <a:r>
              <a:rPr spc="-560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1066800"/>
            <a:ext cx="6872605" cy="5640705"/>
            <a:chOff x="601662" y="1223791"/>
            <a:chExt cx="6872605" cy="5640705"/>
          </a:xfrm>
        </p:grpSpPr>
        <p:sp>
          <p:nvSpPr>
            <p:cNvPr id="5" name="object 5"/>
            <p:cNvSpPr/>
            <p:nvPr/>
          </p:nvSpPr>
          <p:spPr>
            <a:xfrm>
              <a:off x="608012" y="1230141"/>
              <a:ext cx="6859905" cy="5628005"/>
            </a:xfrm>
            <a:custGeom>
              <a:avLst/>
              <a:gdLst/>
              <a:ahLst/>
              <a:cxnLst/>
              <a:rect l="l" t="t" r="r" b="b"/>
              <a:pathLst>
                <a:path w="6859905" h="5628005">
                  <a:moveTo>
                    <a:pt x="6859524" y="0"/>
                  </a:moveTo>
                  <a:lnTo>
                    <a:pt x="0" y="0"/>
                  </a:lnTo>
                  <a:lnTo>
                    <a:pt x="0" y="5627855"/>
                  </a:lnTo>
                  <a:lnTo>
                    <a:pt x="6859524" y="562785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141"/>
              <a:ext cx="6859905" cy="5628005"/>
            </a:xfrm>
            <a:custGeom>
              <a:avLst/>
              <a:gdLst/>
              <a:ahLst/>
              <a:cxnLst/>
              <a:rect l="l" t="t" r="r" b="b"/>
              <a:pathLst>
                <a:path w="6859905" h="5628005">
                  <a:moveTo>
                    <a:pt x="6859524" y="5627855"/>
                  </a:moveTo>
                  <a:lnTo>
                    <a:pt x="6859524" y="0"/>
                  </a:lnTo>
                  <a:lnTo>
                    <a:pt x="0" y="0"/>
                  </a:lnTo>
                  <a:lnTo>
                    <a:pt x="0" y="5627855"/>
                  </a:lnTo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6816" y="1246758"/>
            <a:ext cx="5552440" cy="551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&lt;table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width=100%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border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"1" bgcolor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0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"yellow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"&gt;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&lt;th&gt;Firstname&lt;/th&gt;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&lt;th&gt;Lastname&lt;/th&gt;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&lt;th&gt;Age&lt;/th&gt;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&lt;td&gt;Jill&lt;/td&gt;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&lt;td&gt;Smith&lt;/td&gt;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&lt;td&gt;50&lt;/td&gt;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5410200"/>
            <a:ext cx="491998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229600" cy="3754874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If width attribute is not set then it takes default width according to content.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Attribute values of width:</a:t>
            </a:r>
          </a:p>
          <a:p>
            <a:pPr algn="just">
              <a:buFontTx/>
              <a:buChar char="-"/>
            </a:pPr>
            <a:r>
              <a:rPr lang="en-US" sz="2400" dirty="0" smtClean="0">
                <a:solidFill>
                  <a:srgbClr val="7030A0"/>
                </a:solidFill>
              </a:rPr>
              <a:t> pixels: </a:t>
            </a:r>
            <a:r>
              <a:rPr lang="en-US" sz="2400" dirty="0" smtClean="0"/>
              <a:t>It sets the width of table in terms of pixels.</a:t>
            </a:r>
          </a:p>
          <a:p>
            <a:pPr algn="just"/>
            <a:endParaRPr lang="en-US" sz="2400" dirty="0" smtClean="0"/>
          </a:p>
          <a:p>
            <a:pPr algn="just">
              <a:buFontTx/>
              <a:buChar char="-"/>
            </a:pPr>
            <a:r>
              <a:rPr lang="en-US" sz="2400" dirty="0" smtClean="0">
                <a:solidFill>
                  <a:srgbClr val="7030A0"/>
                </a:solidFill>
              </a:rPr>
              <a:t> %: </a:t>
            </a:r>
            <a:r>
              <a:rPr lang="en-US" sz="2400" dirty="0" smtClean="0"/>
              <a:t>It sets the width of table in terms of percentage </a:t>
            </a:r>
          </a:p>
          <a:p>
            <a:pPr algn="just"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131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75" dirty="0"/>
              <a:t> </a:t>
            </a:r>
            <a:r>
              <a:rPr spc="-95" dirty="0"/>
              <a:t>Internet?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95400"/>
            <a:ext cx="769620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Inter</a:t>
            </a:r>
            <a:r>
              <a:rPr lang="en-US"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net</a:t>
            </a:r>
            <a:r>
              <a:rPr lang="en-US"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work or Internet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is essentially </a:t>
            </a:r>
            <a:r>
              <a:rPr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global </a:t>
            </a:r>
            <a:r>
              <a:rPr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network </a:t>
            </a:r>
            <a:r>
              <a:rPr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computing</a:t>
            </a:r>
            <a:r>
              <a:rPr lang="en-IN"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resources</a:t>
            </a:r>
            <a:r>
              <a:rPr lang="en-IN"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800" b="1" dirty="0"/>
              <a:t>that allow devices and networks to communicate with each other</a:t>
            </a:r>
            <a:r>
              <a:rPr lang="en-US" sz="2800" dirty="0" smtClean="0"/>
              <a:t>.</a:t>
            </a:r>
            <a:endParaRPr lang="en-IN" sz="2800" spc="-10" dirty="0" smtClean="0">
              <a:solidFill>
                <a:srgbClr val="2E2B1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381000"/>
            <a:ext cx="3657600" cy="6019799"/>
          </a:xfrm>
        </p:spPr>
        <p:txBody>
          <a:bodyPr/>
          <a:lstStyle/>
          <a:p>
            <a:r>
              <a:rPr lang="en-US" dirty="0" smtClean="0"/>
              <a:t>&lt;table&gt;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th</a:t>
            </a:r>
            <a:r>
              <a:rPr lang="en-US" dirty="0" smtClean="0"/>
              <a:t>&gt;Month&lt;/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th</a:t>
            </a:r>
            <a:r>
              <a:rPr lang="en-US" dirty="0" smtClean="0"/>
              <a:t>&gt;Savings&lt;/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&lt;td&gt;January&lt;/td&gt;</a:t>
            </a:r>
          </a:p>
          <a:p>
            <a:r>
              <a:rPr lang="en-US" dirty="0" smtClean="0"/>
              <a:t>      &lt;td&gt;$100&lt;/td&gt;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&lt;td&gt;February&lt;/td&gt;</a:t>
            </a:r>
          </a:p>
          <a:p>
            <a:r>
              <a:rPr lang="en-US" dirty="0" smtClean="0"/>
              <a:t>      &lt;td&gt;$80&lt;/td&gt;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4419600" y="381000"/>
            <a:ext cx="3977640" cy="41910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&lt;</a:t>
            </a:r>
            <a:r>
              <a:rPr lang="en-US" b="0" dirty="0" err="1" smtClean="0">
                <a:solidFill>
                  <a:schemeClr val="tx1"/>
                </a:solidFill>
              </a:rPr>
              <a:t>tfoot</a:t>
            </a:r>
            <a:r>
              <a:rPr lang="en-US" b="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   &lt;</a:t>
            </a:r>
            <a:r>
              <a:rPr lang="en-US" b="0" dirty="0" err="1" smtClean="0">
                <a:solidFill>
                  <a:schemeClr val="tx1"/>
                </a:solidFill>
              </a:rPr>
              <a:t>tr</a:t>
            </a:r>
            <a:r>
              <a:rPr lang="en-US" b="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     &lt;td&gt;Sum&lt;/td&gt;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     &lt;td&gt;$180&lt;/td&gt;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   &lt;/</a:t>
            </a:r>
            <a:r>
              <a:rPr lang="en-US" b="0" dirty="0" err="1" smtClean="0">
                <a:solidFill>
                  <a:schemeClr val="tx1"/>
                </a:solidFill>
              </a:rPr>
              <a:t>tr</a:t>
            </a:r>
            <a:r>
              <a:rPr lang="en-US" b="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 &lt;/</a:t>
            </a:r>
            <a:r>
              <a:rPr lang="en-US" b="0" dirty="0" err="1" smtClean="0">
                <a:solidFill>
                  <a:schemeClr val="tx1"/>
                </a:solidFill>
              </a:rPr>
              <a:t>tfoot</a:t>
            </a:r>
            <a:r>
              <a:rPr lang="en-US" b="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&lt;/table&gt;</a:t>
            </a:r>
          </a:p>
          <a:p>
            <a:endParaRPr lang="en-US" b="0" dirty="0" err="1" smtClean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9400"/>
            <a:ext cx="2314575" cy="193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20000" cy="6463308"/>
          </a:xfrm>
        </p:spPr>
        <p:txBody>
          <a:bodyPr/>
          <a:lstStyle/>
          <a:p>
            <a:r>
              <a:rPr lang="en-US" sz="2000" dirty="0" smtClean="0"/>
              <a:t>&lt;table&gt;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  &lt;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colgroup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&gt;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    &lt;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col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span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="2" </a:t>
            </a:r>
            <a:r>
              <a:rPr lang="en-US" sz="2000" dirty="0" smtClean="0">
                <a:solidFill>
                  <a:srgbClr val="FF0000"/>
                </a:solidFill>
              </a:rPr>
              <a:t>style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="</a:t>
            </a:r>
            <a:r>
              <a:rPr lang="en-US" sz="2000" dirty="0" smtClean="0"/>
              <a:t>background-color: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red; </a:t>
            </a:r>
            <a:r>
              <a:rPr lang="en-US" sz="2000" dirty="0" smtClean="0"/>
              <a:t>text-align: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center"&gt;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    &lt;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col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style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="</a:t>
            </a:r>
            <a:r>
              <a:rPr lang="en-US" sz="2000" dirty="0" smtClean="0"/>
              <a:t>background-color: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yellow"&gt;</a:t>
            </a:r>
            <a:b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  &lt;/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</a:rPr>
              <a:t>colgroup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&gt;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  &lt;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   &lt;</a:t>
            </a:r>
            <a:r>
              <a:rPr lang="en-US" sz="2000" dirty="0" err="1" smtClean="0"/>
              <a:t>th</a:t>
            </a:r>
            <a:r>
              <a:rPr lang="en-US" sz="2000" dirty="0" smtClean="0"/>
              <a:t>&gt;ISBN&lt;/</a:t>
            </a:r>
            <a:r>
              <a:rPr lang="en-US" sz="2000" dirty="0" err="1" smtClean="0"/>
              <a:t>th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   &lt;</a:t>
            </a:r>
            <a:r>
              <a:rPr lang="en-US" sz="2000" dirty="0" err="1" smtClean="0"/>
              <a:t>th</a:t>
            </a:r>
            <a:r>
              <a:rPr lang="en-US" sz="2000" dirty="0" smtClean="0"/>
              <a:t>&gt;Title&lt;/</a:t>
            </a:r>
            <a:r>
              <a:rPr lang="en-US" sz="2000" dirty="0" err="1" smtClean="0"/>
              <a:t>th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   &lt;</a:t>
            </a:r>
            <a:r>
              <a:rPr lang="en-US" sz="2000" dirty="0" err="1" smtClean="0"/>
              <a:t>th</a:t>
            </a:r>
            <a:r>
              <a:rPr lang="en-US" sz="2000" dirty="0" smtClean="0"/>
              <a:t>&gt;Price&lt;/</a:t>
            </a:r>
            <a:r>
              <a:rPr lang="en-US" sz="2000" dirty="0" err="1" smtClean="0"/>
              <a:t>th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 &lt;/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 &lt;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    &lt;td&gt;3476896&lt;/td&gt;</a:t>
            </a:r>
            <a:br>
              <a:rPr lang="en-US" sz="2000" dirty="0" smtClean="0"/>
            </a:br>
            <a:r>
              <a:rPr lang="en-US" sz="2000" dirty="0" smtClean="0"/>
              <a:t>    &lt;td&gt;My first HTML&lt;/td&gt;</a:t>
            </a:r>
            <a:br>
              <a:rPr lang="en-US" sz="2000" dirty="0" smtClean="0"/>
            </a:br>
            <a:r>
              <a:rPr lang="en-US" sz="2000" dirty="0" smtClean="0"/>
              <a:t>    &lt;td&gt;$53&lt;/td&gt;</a:t>
            </a:r>
            <a:br>
              <a:rPr lang="en-US" sz="2000" dirty="0" smtClean="0"/>
            </a:br>
            <a:r>
              <a:rPr lang="en-US" sz="2000" dirty="0" smtClean="0"/>
              <a:t>  &lt;/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  &lt;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    &lt;td&gt;5869207&lt;/td&gt;</a:t>
            </a:r>
            <a:br>
              <a:rPr lang="en-US" sz="2000" dirty="0" smtClean="0"/>
            </a:br>
            <a:r>
              <a:rPr lang="en-US" sz="2000" dirty="0" smtClean="0"/>
              <a:t>    &lt;td&gt;My first CSS&lt;/td&gt;</a:t>
            </a:r>
            <a:br>
              <a:rPr lang="en-US" sz="2000" dirty="0" smtClean="0"/>
            </a:br>
            <a:r>
              <a:rPr lang="en-US" sz="2000" dirty="0" smtClean="0"/>
              <a:t>    &lt;td&gt;$49&lt;/td&gt;</a:t>
            </a:r>
            <a:br>
              <a:rPr lang="en-US" sz="2000" dirty="0" smtClean="0"/>
            </a:br>
            <a:r>
              <a:rPr lang="en-US" sz="2000" dirty="0" smtClean="0"/>
              <a:t>  &lt;/</a:t>
            </a:r>
            <a:r>
              <a:rPr lang="en-US" sz="2000" dirty="0" err="1" smtClean="0"/>
              <a:t>tr</a:t>
            </a:r>
            <a:r>
              <a:rPr lang="en-US" sz="2000" dirty="0" smtClean="0"/>
              <a:t>&gt;</a:t>
            </a:r>
            <a:br>
              <a:rPr lang="en-US" sz="2000" dirty="0" smtClean="0"/>
            </a:br>
            <a:r>
              <a:rPr lang="en-US" sz="2000" dirty="0" smtClean="0"/>
              <a:t>&lt;/table&gt; 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590800"/>
            <a:ext cx="3524250" cy="141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5257800" y="5005070"/>
            <a:ext cx="2652395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11000"/>
              </a:lnSpc>
              <a:spcBef>
                <a:spcPts val="100"/>
              </a:spcBef>
              <a:buClr>
                <a:srgbClr val="E9D9BD"/>
              </a:buClr>
              <a:buSzPct val="70000"/>
              <a:buFont typeface="Wingdings 2"/>
              <a:buChar char=""/>
              <a:tabLst>
                <a:tab pos="294640" algn="l"/>
              </a:tabLst>
            </a:pP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Defines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how  </a:t>
            </a:r>
            <a:r>
              <a:rPr sz="3000" b="1" spc="-20" dirty="0">
                <a:solidFill>
                  <a:srgbClr val="006FC0"/>
                </a:solidFill>
                <a:latin typeface="Calibri"/>
                <a:cs typeface="Calibri"/>
              </a:rPr>
              <a:t>many rows</a:t>
            </a:r>
            <a:r>
              <a:rPr sz="3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the 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cell</a:t>
            </a:r>
            <a:r>
              <a:rPr sz="3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occupies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" y="4876800"/>
            <a:ext cx="2915285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11000"/>
              </a:lnSpc>
              <a:spcBef>
                <a:spcPts val="100"/>
              </a:spcBef>
              <a:buClr>
                <a:srgbClr val="E9D9BD"/>
              </a:buClr>
              <a:buSzPct val="70000"/>
              <a:buFont typeface="Wingdings 2"/>
              <a:buChar char=""/>
              <a:tabLst>
                <a:tab pos="294640" algn="l"/>
              </a:tabLst>
            </a:pP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Defines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how  </a:t>
            </a:r>
            <a:r>
              <a:rPr sz="3000" b="1" spc="-20" dirty="0">
                <a:solidFill>
                  <a:srgbClr val="006FC0"/>
                </a:solidFill>
                <a:latin typeface="Calibri"/>
                <a:cs typeface="Calibri"/>
              </a:rPr>
              <a:t>many </a:t>
            </a: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columns 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cell</a:t>
            </a:r>
            <a:r>
              <a:rPr sz="30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occupies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40" y="200355"/>
            <a:ext cx="53879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Column </a:t>
            </a:r>
            <a:r>
              <a:rPr spc="-70" dirty="0"/>
              <a:t>and </a:t>
            </a:r>
            <a:r>
              <a:rPr spc="-105" dirty="0"/>
              <a:t>Row</a:t>
            </a:r>
            <a:r>
              <a:rPr spc="-535" dirty="0"/>
              <a:t> </a:t>
            </a:r>
            <a:r>
              <a:rPr spc="-80" dirty="0"/>
              <a:t>Span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7900" y="3228149"/>
            <a:ext cx="3073400" cy="1371600"/>
            <a:chOff x="977900" y="3228149"/>
            <a:chExt cx="3073400" cy="1371600"/>
          </a:xfrm>
        </p:grpSpPr>
        <p:sp>
          <p:nvSpPr>
            <p:cNvPr id="22" name="object 22"/>
            <p:cNvSpPr/>
            <p:nvPr/>
          </p:nvSpPr>
          <p:spPr>
            <a:xfrm>
              <a:off x="977900" y="3228149"/>
              <a:ext cx="1473200" cy="703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38857" y="3240849"/>
              <a:ext cx="1499870" cy="588010"/>
            </a:xfrm>
            <a:custGeom>
              <a:avLst/>
              <a:gdLst/>
              <a:ahLst/>
              <a:cxnLst/>
              <a:rect l="l" t="t" r="r" b="b"/>
              <a:pathLst>
                <a:path w="1499870" h="588010">
                  <a:moveTo>
                    <a:pt x="1499743" y="0"/>
                  </a:moveTo>
                  <a:lnTo>
                    <a:pt x="0" y="0"/>
                  </a:lnTo>
                  <a:lnTo>
                    <a:pt x="0" y="587438"/>
                  </a:lnTo>
                  <a:lnTo>
                    <a:pt x="1499743" y="587438"/>
                  </a:lnTo>
                  <a:lnTo>
                    <a:pt x="1499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38857" y="3240849"/>
              <a:ext cx="1499870" cy="588010"/>
            </a:xfrm>
            <a:custGeom>
              <a:avLst/>
              <a:gdLst/>
              <a:ahLst/>
              <a:cxnLst/>
              <a:rect l="l" t="t" r="r" b="b"/>
              <a:pathLst>
                <a:path w="1499870" h="588010">
                  <a:moveTo>
                    <a:pt x="0" y="587438"/>
                  </a:moveTo>
                  <a:lnTo>
                    <a:pt x="1499743" y="587438"/>
                  </a:lnTo>
                  <a:lnTo>
                    <a:pt x="1499743" y="0"/>
                  </a:lnTo>
                  <a:lnTo>
                    <a:pt x="0" y="0"/>
                  </a:lnTo>
                  <a:lnTo>
                    <a:pt x="0" y="587438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89275" y="3252215"/>
              <a:ext cx="1421891" cy="679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600" y="3908361"/>
              <a:ext cx="3048000" cy="588010"/>
            </a:xfrm>
            <a:custGeom>
              <a:avLst/>
              <a:gdLst/>
              <a:ahLst/>
              <a:cxnLst/>
              <a:rect l="l" t="t" r="r" b="b"/>
              <a:pathLst>
                <a:path w="3048000" h="588010">
                  <a:moveTo>
                    <a:pt x="3048000" y="0"/>
                  </a:moveTo>
                  <a:lnTo>
                    <a:pt x="0" y="0"/>
                  </a:lnTo>
                  <a:lnTo>
                    <a:pt x="0" y="587438"/>
                  </a:lnTo>
                  <a:lnTo>
                    <a:pt x="3048000" y="587438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0600" y="3908361"/>
              <a:ext cx="3048000" cy="588010"/>
            </a:xfrm>
            <a:custGeom>
              <a:avLst/>
              <a:gdLst/>
              <a:ahLst/>
              <a:cxnLst/>
              <a:rect l="l" t="t" r="r" b="b"/>
              <a:pathLst>
                <a:path w="3048000" h="588010">
                  <a:moveTo>
                    <a:pt x="0" y="587438"/>
                  </a:moveTo>
                  <a:lnTo>
                    <a:pt x="3048000" y="587438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587438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15083" y="3919727"/>
              <a:ext cx="1421892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93088" y="3320033"/>
            <a:ext cx="2617470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5748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cell[1,1]	cell[1,2]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cell[2,1]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5112" y="2465832"/>
            <a:ext cx="4377055" cy="2836545"/>
            <a:chOff x="515112" y="2465832"/>
            <a:chExt cx="4377055" cy="2836545"/>
          </a:xfrm>
        </p:grpSpPr>
        <p:sp>
          <p:nvSpPr>
            <p:cNvPr id="31" name="object 31"/>
            <p:cNvSpPr/>
            <p:nvPr/>
          </p:nvSpPr>
          <p:spPr>
            <a:xfrm>
              <a:off x="2555875" y="2492375"/>
              <a:ext cx="1871980" cy="1083310"/>
            </a:xfrm>
            <a:custGeom>
              <a:avLst/>
              <a:gdLst/>
              <a:ahLst/>
              <a:cxnLst/>
              <a:rect l="l" t="t" r="r" b="b"/>
              <a:pathLst>
                <a:path w="1871979" h="1083310">
                  <a:moveTo>
                    <a:pt x="779907" y="527812"/>
                  </a:moveTo>
                  <a:lnTo>
                    <a:pt x="311912" y="527812"/>
                  </a:lnTo>
                  <a:lnTo>
                    <a:pt x="69850" y="1082802"/>
                  </a:lnTo>
                  <a:lnTo>
                    <a:pt x="779907" y="527812"/>
                  </a:lnTo>
                  <a:close/>
                </a:path>
                <a:path w="1871979" h="1083310">
                  <a:moveTo>
                    <a:pt x="1783714" y="0"/>
                  </a:moveTo>
                  <a:lnTo>
                    <a:pt x="88011" y="0"/>
                  </a:lnTo>
                  <a:lnTo>
                    <a:pt x="53738" y="6911"/>
                  </a:lnTo>
                  <a:lnTo>
                    <a:pt x="25765" y="25765"/>
                  </a:lnTo>
                  <a:lnTo>
                    <a:pt x="6911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11" y="474073"/>
                  </a:lnTo>
                  <a:lnTo>
                    <a:pt x="25765" y="502046"/>
                  </a:lnTo>
                  <a:lnTo>
                    <a:pt x="53738" y="520900"/>
                  </a:lnTo>
                  <a:lnTo>
                    <a:pt x="88011" y="527812"/>
                  </a:lnTo>
                  <a:lnTo>
                    <a:pt x="1783714" y="527812"/>
                  </a:lnTo>
                  <a:lnTo>
                    <a:pt x="1817933" y="520900"/>
                  </a:lnTo>
                  <a:lnTo>
                    <a:pt x="1845913" y="502046"/>
                  </a:lnTo>
                  <a:lnTo>
                    <a:pt x="1864796" y="474073"/>
                  </a:lnTo>
                  <a:lnTo>
                    <a:pt x="1871726" y="439800"/>
                  </a:lnTo>
                  <a:lnTo>
                    <a:pt x="1871726" y="88011"/>
                  </a:lnTo>
                  <a:lnTo>
                    <a:pt x="1864796" y="53738"/>
                  </a:lnTo>
                  <a:lnTo>
                    <a:pt x="1845913" y="25765"/>
                  </a:lnTo>
                  <a:lnTo>
                    <a:pt x="1817933" y="6911"/>
                  </a:lnTo>
                  <a:lnTo>
                    <a:pt x="178371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5875" y="2492375"/>
              <a:ext cx="1871980" cy="1083310"/>
            </a:xfrm>
            <a:custGeom>
              <a:avLst/>
              <a:gdLst/>
              <a:ahLst/>
              <a:cxnLst/>
              <a:rect l="l" t="t" r="r" b="b"/>
              <a:pathLst>
                <a:path w="1871979" h="1083310">
                  <a:moveTo>
                    <a:pt x="0" y="88011"/>
                  </a:moveTo>
                  <a:lnTo>
                    <a:pt x="6911" y="53738"/>
                  </a:lnTo>
                  <a:lnTo>
                    <a:pt x="25765" y="25765"/>
                  </a:lnTo>
                  <a:lnTo>
                    <a:pt x="53738" y="6911"/>
                  </a:lnTo>
                  <a:lnTo>
                    <a:pt x="88011" y="0"/>
                  </a:lnTo>
                  <a:lnTo>
                    <a:pt x="311912" y="0"/>
                  </a:lnTo>
                  <a:lnTo>
                    <a:pt x="779907" y="0"/>
                  </a:lnTo>
                  <a:lnTo>
                    <a:pt x="1783714" y="0"/>
                  </a:lnTo>
                  <a:lnTo>
                    <a:pt x="1817933" y="6911"/>
                  </a:lnTo>
                  <a:lnTo>
                    <a:pt x="1845913" y="25765"/>
                  </a:lnTo>
                  <a:lnTo>
                    <a:pt x="1864796" y="53738"/>
                  </a:lnTo>
                  <a:lnTo>
                    <a:pt x="1871726" y="88011"/>
                  </a:lnTo>
                  <a:lnTo>
                    <a:pt x="1871726" y="307848"/>
                  </a:lnTo>
                  <a:lnTo>
                    <a:pt x="1871726" y="439800"/>
                  </a:lnTo>
                  <a:lnTo>
                    <a:pt x="1864796" y="474073"/>
                  </a:lnTo>
                  <a:lnTo>
                    <a:pt x="1845913" y="502046"/>
                  </a:lnTo>
                  <a:lnTo>
                    <a:pt x="1817933" y="520900"/>
                  </a:lnTo>
                  <a:lnTo>
                    <a:pt x="1783714" y="527812"/>
                  </a:lnTo>
                  <a:lnTo>
                    <a:pt x="779907" y="527812"/>
                  </a:lnTo>
                  <a:lnTo>
                    <a:pt x="69850" y="1082802"/>
                  </a:lnTo>
                  <a:lnTo>
                    <a:pt x="311912" y="527812"/>
                  </a:lnTo>
                  <a:lnTo>
                    <a:pt x="88011" y="527812"/>
                  </a:lnTo>
                  <a:lnTo>
                    <a:pt x="53738" y="520900"/>
                  </a:lnTo>
                  <a:lnTo>
                    <a:pt x="25765" y="502046"/>
                  </a:lnTo>
                  <a:lnTo>
                    <a:pt x="6911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31363" y="2465832"/>
              <a:ext cx="194462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9750" y="2492375"/>
              <a:ext cx="1871980" cy="1002030"/>
            </a:xfrm>
            <a:custGeom>
              <a:avLst/>
              <a:gdLst/>
              <a:ahLst/>
              <a:cxnLst/>
              <a:rect l="l" t="t" r="r" b="b"/>
              <a:pathLst>
                <a:path w="1871980" h="1002029">
                  <a:moveTo>
                    <a:pt x="1559687" y="511301"/>
                  </a:moveTo>
                  <a:lnTo>
                    <a:pt x="1091819" y="511301"/>
                  </a:lnTo>
                  <a:lnTo>
                    <a:pt x="1712976" y="1001902"/>
                  </a:lnTo>
                  <a:lnTo>
                    <a:pt x="1559687" y="511301"/>
                  </a:lnTo>
                  <a:close/>
                </a:path>
                <a:path w="1871980" h="1002029">
                  <a:moveTo>
                    <a:pt x="1786508" y="0"/>
                  </a:moveTo>
                  <a:lnTo>
                    <a:pt x="85217" y="0"/>
                  </a:lnTo>
                  <a:lnTo>
                    <a:pt x="52045" y="6689"/>
                  </a:lnTo>
                  <a:lnTo>
                    <a:pt x="24958" y="24939"/>
                  </a:lnTo>
                  <a:lnTo>
                    <a:pt x="6696" y="52024"/>
                  </a:lnTo>
                  <a:lnTo>
                    <a:pt x="0" y="85216"/>
                  </a:lnTo>
                  <a:lnTo>
                    <a:pt x="0" y="426085"/>
                  </a:lnTo>
                  <a:lnTo>
                    <a:pt x="6696" y="459224"/>
                  </a:lnTo>
                  <a:lnTo>
                    <a:pt x="24958" y="486314"/>
                  </a:lnTo>
                  <a:lnTo>
                    <a:pt x="52045" y="504594"/>
                  </a:lnTo>
                  <a:lnTo>
                    <a:pt x="85217" y="511301"/>
                  </a:lnTo>
                  <a:lnTo>
                    <a:pt x="1786508" y="511301"/>
                  </a:lnTo>
                  <a:lnTo>
                    <a:pt x="1819648" y="504594"/>
                  </a:lnTo>
                  <a:lnTo>
                    <a:pt x="1846738" y="486314"/>
                  </a:lnTo>
                  <a:lnTo>
                    <a:pt x="1865018" y="459224"/>
                  </a:lnTo>
                  <a:lnTo>
                    <a:pt x="1871726" y="426085"/>
                  </a:lnTo>
                  <a:lnTo>
                    <a:pt x="1871726" y="85216"/>
                  </a:lnTo>
                  <a:lnTo>
                    <a:pt x="1865018" y="52024"/>
                  </a:lnTo>
                  <a:lnTo>
                    <a:pt x="1846738" y="24939"/>
                  </a:lnTo>
                  <a:lnTo>
                    <a:pt x="1819648" y="6689"/>
                  </a:lnTo>
                  <a:lnTo>
                    <a:pt x="1786508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9750" y="2492375"/>
              <a:ext cx="1871980" cy="1002030"/>
            </a:xfrm>
            <a:custGeom>
              <a:avLst/>
              <a:gdLst/>
              <a:ahLst/>
              <a:cxnLst/>
              <a:rect l="l" t="t" r="r" b="b"/>
              <a:pathLst>
                <a:path w="1871980" h="1002029">
                  <a:moveTo>
                    <a:pt x="0" y="85216"/>
                  </a:moveTo>
                  <a:lnTo>
                    <a:pt x="6696" y="52024"/>
                  </a:lnTo>
                  <a:lnTo>
                    <a:pt x="24958" y="24939"/>
                  </a:lnTo>
                  <a:lnTo>
                    <a:pt x="52045" y="6689"/>
                  </a:lnTo>
                  <a:lnTo>
                    <a:pt x="85217" y="0"/>
                  </a:lnTo>
                  <a:lnTo>
                    <a:pt x="1091819" y="0"/>
                  </a:lnTo>
                  <a:lnTo>
                    <a:pt x="1559687" y="0"/>
                  </a:lnTo>
                  <a:lnTo>
                    <a:pt x="1786508" y="0"/>
                  </a:lnTo>
                  <a:lnTo>
                    <a:pt x="1819648" y="6689"/>
                  </a:lnTo>
                  <a:lnTo>
                    <a:pt x="1846738" y="24939"/>
                  </a:lnTo>
                  <a:lnTo>
                    <a:pt x="1865018" y="52024"/>
                  </a:lnTo>
                  <a:lnTo>
                    <a:pt x="1871726" y="85216"/>
                  </a:lnTo>
                  <a:lnTo>
                    <a:pt x="1871726" y="298196"/>
                  </a:lnTo>
                  <a:lnTo>
                    <a:pt x="1871726" y="426085"/>
                  </a:lnTo>
                  <a:lnTo>
                    <a:pt x="1865018" y="459224"/>
                  </a:lnTo>
                  <a:lnTo>
                    <a:pt x="1846738" y="486314"/>
                  </a:lnTo>
                  <a:lnTo>
                    <a:pt x="1819648" y="504594"/>
                  </a:lnTo>
                  <a:lnTo>
                    <a:pt x="1786508" y="511301"/>
                  </a:lnTo>
                  <a:lnTo>
                    <a:pt x="1559687" y="511301"/>
                  </a:lnTo>
                  <a:lnTo>
                    <a:pt x="1712976" y="1001902"/>
                  </a:lnTo>
                  <a:lnTo>
                    <a:pt x="1091819" y="511301"/>
                  </a:lnTo>
                  <a:lnTo>
                    <a:pt x="85217" y="511301"/>
                  </a:lnTo>
                  <a:lnTo>
                    <a:pt x="52045" y="504594"/>
                  </a:lnTo>
                  <a:lnTo>
                    <a:pt x="24958" y="486314"/>
                  </a:lnTo>
                  <a:lnTo>
                    <a:pt x="6696" y="459224"/>
                  </a:lnTo>
                  <a:lnTo>
                    <a:pt x="0" y="426085"/>
                  </a:lnTo>
                  <a:lnTo>
                    <a:pt x="0" y="298196"/>
                  </a:lnTo>
                  <a:lnTo>
                    <a:pt x="0" y="85216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5112" y="2465832"/>
              <a:ext cx="1944624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71800" y="4318000"/>
              <a:ext cx="1871980" cy="858519"/>
            </a:xfrm>
            <a:custGeom>
              <a:avLst/>
              <a:gdLst/>
              <a:ahLst/>
              <a:cxnLst/>
              <a:rect l="l" t="t" r="r" b="b"/>
              <a:pathLst>
                <a:path w="1871979" h="858520">
                  <a:moveTo>
                    <a:pt x="1783714" y="330200"/>
                  </a:moveTo>
                  <a:lnTo>
                    <a:pt x="88011" y="330200"/>
                  </a:lnTo>
                  <a:lnTo>
                    <a:pt x="53738" y="337111"/>
                  </a:lnTo>
                  <a:lnTo>
                    <a:pt x="25765" y="355965"/>
                  </a:lnTo>
                  <a:lnTo>
                    <a:pt x="6911" y="383938"/>
                  </a:lnTo>
                  <a:lnTo>
                    <a:pt x="0" y="418211"/>
                  </a:lnTo>
                  <a:lnTo>
                    <a:pt x="0" y="770001"/>
                  </a:lnTo>
                  <a:lnTo>
                    <a:pt x="6911" y="804273"/>
                  </a:lnTo>
                  <a:lnTo>
                    <a:pt x="25765" y="832246"/>
                  </a:lnTo>
                  <a:lnTo>
                    <a:pt x="53738" y="851100"/>
                  </a:lnTo>
                  <a:lnTo>
                    <a:pt x="88011" y="858012"/>
                  </a:lnTo>
                  <a:lnTo>
                    <a:pt x="1783714" y="858012"/>
                  </a:lnTo>
                  <a:lnTo>
                    <a:pt x="1817913" y="851100"/>
                  </a:lnTo>
                  <a:lnTo>
                    <a:pt x="1845849" y="832246"/>
                  </a:lnTo>
                  <a:lnTo>
                    <a:pt x="1864689" y="804273"/>
                  </a:lnTo>
                  <a:lnTo>
                    <a:pt x="1871599" y="770001"/>
                  </a:lnTo>
                  <a:lnTo>
                    <a:pt x="1871599" y="418211"/>
                  </a:lnTo>
                  <a:lnTo>
                    <a:pt x="1864689" y="383938"/>
                  </a:lnTo>
                  <a:lnTo>
                    <a:pt x="1845849" y="355965"/>
                  </a:lnTo>
                  <a:lnTo>
                    <a:pt x="1817913" y="337111"/>
                  </a:lnTo>
                  <a:lnTo>
                    <a:pt x="1783714" y="330200"/>
                  </a:lnTo>
                  <a:close/>
                </a:path>
                <a:path w="1871979" h="858520">
                  <a:moveTo>
                    <a:pt x="191897" y="0"/>
                  </a:moveTo>
                  <a:lnTo>
                    <a:pt x="311912" y="330200"/>
                  </a:lnTo>
                  <a:lnTo>
                    <a:pt x="779907" y="330200"/>
                  </a:lnTo>
                  <a:lnTo>
                    <a:pt x="191897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71800" y="4318000"/>
              <a:ext cx="1871980" cy="858519"/>
            </a:xfrm>
            <a:custGeom>
              <a:avLst/>
              <a:gdLst/>
              <a:ahLst/>
              <a:cxnLst/>
              <a:rect l="l" t="t" r="r" b="b"/>
              <a:pathLst>
                <a:path w="1871979" h="858520">
                  <a:moveTo>
                    <a:pt x="0" y="418211"/>
                  </a:moveTo>
                  <a:lnTo>
                    <a:pt x="6911" y="383938"/>
                  </a:lnTo>
                  <a:lnTo>
                    <a:pt x="25765" y="355965"/>
                  </a:lnTo>
                  <a:lnTo>
                    <a:pt x="53738" y="337111"/>
                  </a:lnTo>
                  <a:lnTo>
                    <a:pt x="88011" y="330200"/>
                  </a:lnTo>
                  <a:lnTo>
                    <a:pt x="311912" y="330200"/>
                  </a:lnTo>
                  <a:lnTo>
                    <a:pt x="191897" y="0"/>
                  </a:lnTo>
                  <a:lnTo>
                    <a:pt x="779907" y="330200"/>
                  </a:lnTo>
                  <a:lnTo>
                    <a:pt x="1783714" y="330200"/>
                  </a:lnTo>
                  <a:lnTo>
                    <a:pt x="1817913" y="337111"/>
                  </a:lnTo>
                  <a:lnTo>
                    <a:pt x="1845849" y="355965"/>
                  </a:lnTo>
                  <a:lnTo>
                    <a:pt x="1864689" y="383938"/>
                  </a:lnTo>
                  <a:lnTo>
                    <a:pt x="1871599" y="418211"/>
                  </a:lnTo>
                  <a:lnTo>
                    <a:pt x="1871599" y="550163"/>
                  </a:lnTo>
                  <a:lnTo>
                    <a:pt x="1871599" y="770001"/>
                  </a:lnTo>
                  <a:lnTo>
                    <a:pt x="1864689" y="804273"/>
                  </a:lnTo>
                  <a:lnTo>
                    <a:pt x="1845849" y="832246"/>
                  </a:lnTo>
                  <a:lnTo>
                    <a:pt x="1817913" y="851100"/>
                  </a:lnTo>
                  <a:lnTo>
                    <a:pt x="1783714" y="858012"/>
                  </a:lnTo>
                  <a:lnTo>
                    <a:pt x="779907" y="858012"/>
                  </a:lnTo>
                  <a:lnTo>
                    <a:pt x="311912" y="858012"/>
                  </a:lnTo>
                  <a:lnTo>
                    <a:pt x="88011" y="858012"/>
                  </a:lnTo>
                  <a:lnTo>
                    <a:pt x="53738" y="851100"/>
                  </a:lnTo>
                  <a:lnTo>
                    <a:pt x="25765" y="832246"/>
                  </a:lnTo>
                  <a:lnTo>
                    <a:pt x="6911" y="804273"/>
                  </a:lnTo>
                  <a:lnTo>
                    <a:pt x="0" y="770001"/>
                  </a:lnTo>
                  <a:lnTo>
                    <a:pt x="0" y="550163"/>
                  </a:lnTo>
                  <a:lnTo>
                    <a:pt x="0" y="4182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47416" y="4622292"/>
              <a:ext cx="1944624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25851" y="4689729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colspan="2"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278501" y="3187700"/>
            <a:ext cx="1529080" cy="1320800"/>
            <a:chOff x="5278501" y="3187700"/>
            <a:chExt cx="1529080" cy="1320800"/>
          </a:xfrm>
        </p:grpSpPr>
        <p:sp>
          <p:nvSpPr>
            <p:cNvPr id="42" name="object 42"/>
            <p:cNvSpPr/>
            <p:nvPr/>
          </p:nvSpPr>
          <p:spPr>
            <a:xfrm>
              <a:off x="5291201" y="3200400"/>
              <a:ext cx="1503680" cy="1295400"/>
            </a:xfrm>
            <a:custGeom>
              <a:avLst/>
              <a:gdLst/>
              <a:ahLst/>
              <a:cxnLst/>
              <a:rect l="l" t="t" r="r" b="b"/>
              <a:pathLst>
                <a:path w="1503679" h="1295400">
                  <a:moveTo>
                    <a:pt x="1503299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503299" y="1295400"/>
                  </a:lnTo>
                  <a:lnTo>
                    <a:pt x="1503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91201" y="3200400"/>
              <a:ext cx="1503680" cy="1295400"/>
            </a:xfrm>
            <a:custGeom>
              <a:avLst/>
              <a:gdLst/>
              <a:ahLst/>
              <a:cxnLst/>
              <a:rect l="l" t="t" r="r" b="b"/>
              <a:pathLst>
                <a:path w="1503679" h="1295400">
                  <a:moveTo>
                    <a:pt x="0" y="1295400"/>
                  </a:moveTo>
                  <a:lnTo>
                    <a:pt x="1503299" y="1295400"/>
                  </a:lnTo>
                  <a:lnTo>
                    <a:pt x="1503299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43144" y="3566159"/>
              <a:ext cx="1421892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522214" y="3633292"/>
            <a:ext cx="10426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cell[1,1]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04481" y="3187763"/>
            <a:ext cx="1440942" cy="704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102856" y="3279394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cell[1,2]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04481" y="3873500"/>
            <a:ext cx="1440942" cy="715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102856" y="3976496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cell[2,1]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63440" y="2465832"/>
            <a:ext cx="4162425" cy="1089660"/>
            <a:chOff x="4663440" y="2465832"/>
            <a:chExt cx="4162425" cy="1089660"/>
          </a:xfrm>
        </p:grpSpPr>
        <p:sp>
          <p:nvSpPr>
            <p:cNvPr id="51" name="object 51"/>
            <p:cNvSpPr/>
            <p:nvPr/>
          </p:nvSpPr>
          <p:spPr>
            <a:xfrm>
              <a:off x="4716526" y="2492375"/>
              <a:ext cx="1943100" cy="1056005"/>
            </a:xfrm>
            <a:custGeom>
              <a:avLst/>
              <a:gdLst/>
              <a:ahLst/>
              <a:cxnLst/>
              <a:rect l="l" t="t" r="r" b="b"/>
              <a:pathLst>
                <a:path w="1943100" h="1056004">
                  <a:moveTo>
                    <a:pt x="1619250" y="527812"/>
                  </a:moveTo>
                  <a:lnTo>
                    <a:pt x="1133475" y="527812"/>
                  </a:lnTo>
                  <a:lnTo>
                    <a:pt x="1711325" y="1055624"/>
                  </a:lnTo>
                  <a:lnTo>
                    <a:pt x="1619250" y="527812"/>
                  </a:lnTo>
                  <a:close/>
                </a:path>
                <a:path w="1943100" h="1056004">
                  <a:moveTo>
                    <a:pt x="1855089" y="0"/>
                  </a:moveTo>
                  <a:lnTo>
                    <a:pt x="87884" y="0"/>
                  </a:lnTo>
                  <a:lnTo>
                    <a:pt x="53685" y="6911"/>
                  </a:lnTo>
                  <a:lnTo>
                    <a:pt x="25749" y="25765"/>
                  </a:lnTo>
                  <a:lnTo>
                    <a:pt x="6909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09" y="474073"/>
                  </a:lnTo>
                  <a:lnTo>
                    <a:pt x="25749" y="502046"/>
                  </a:lnTo>
                  <a:lnTo>
                    <a:pt x="53685" y="520900"/>
                  </a:lnTo>
                  <a:lnTo>
                    <a:pt x="87884" y="527812"/>
                  </a:lnTo>
                  <a:lnTo>
                    <a:pt x="1855089" y="527812"/>
                  </a:lnTo>
                  <a:lnTo>
                    <a:pt x="1889307" y="520900"/>
                  </a:lnTo>
                  <a:lnTo>
                    <a:pt x="1917287" y="502046"/>
                  </a:lnTo>
                  <a:lnTo>
                    <a:pt x="1936170" y="474073"/>
                  </a:lnTo>
                  <a:lnTo>
                    <a:pt x="1943100" y="439800"/>
                  </a:lnTo>
                  <a:lnTo>
                    <a:pt x="1943100" y="88011"/>
                  </a:lnTo>
                  <a:lnTo>
                    <a:pt x="1936170" y="53738"/>
                  </a:lnTo>
                  <a:lnTo>
                    <a:pt x="1917287" y="25765"/>
                  </a:lnTo>
                  <a:lnTo>
                    <a:pt x="1889307" y="6911"/>
                  </a:lnTo>
                  <a:lnTo>
                    <a:pt x="1855089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16526" y="2492375"/>
              <a:ext cx="1943100" cy="1056005"/>
            </a:xfrm>
            <a:custGeom>
              <a:avLst/>
              <a:gdLst/>
              <a:ahLst/>
              <a:cxnLst/>
              <a:rect l="l" t="t" r="r" b="b"/>
              <a:pathLst>
                <a:path w="1943100" h="1056004">
                  <a:moveTo>
                    <a:pt x="0" y="88011"/>
                  </a:moveTo>
                  <a:lnTo>
                    <a:pt x="6909" y="53738"/>
                  </a:lnTo>
                  <a:lnTo>
                    <a:pt x="25749" y="25765"/>
                  </a:lnTo>
                  <a:lnTo>
                    <a:pt x="53685" y="6911"/>
                  </a:lnTo>
                  <a:lnTo>
                    <a:pt x="87884" y="0"/>
                  </a:lnTo>
                  <a:lnTo>
                    <a:pt x="1133475" y="0"/>
                  </a:lnTo>
                  <a:lnTo>
                    <a:pt x="1619250" y="0"/>
                  </a:lnTo>
                  <a:lnTo>
                    <a:pt x="1855089" y="0"/>
                  </a:lnTo>
                  <a:lnTo>
                    <a:pt x="1889307" y="6911"/>
                  </a:lnTo>
                  <a:lnTo>
                    <a:pt x="1917287" y="25765"/>
                  </a:lnTo>
                  <a:lnTo>
                    <a:pt x="1936170" y="53738"/>
                  </a:lnTo>
                  <a:lnTo>
                    <a:pt x="1943100" y="88011"/>
                  </a:lnTo>
                  <a:lnTo>
                    <a:pt x="1943100" y="307848"/>
                  </a:lnTo>
                  <a:lnTo>
                    <a:pt x="1943100" y="439800"/>
                  </a:lnTo>
                  <a:lnTo>
                    <a:pt x="1936170" y="474073"/>
                  </a:lnTo>
                  <a:lnTo>
                    <a:pt x="1917287" y="502046"/>
                  </a:lnTo>
                  <a:lnTo>
                    <a:pt x="1889307" y="520900"/>
                  </a:lnTo>
                  <a:lnTo>
                    <a:pt x="1855089" y="527812"/>
                  </a:lnTo>
                  <a:lnTo>
                    <a:pt x="1619250" y="527812"/>
                  </a:lnTo>
                  <a:lnTo>
                    <a:pt x="1711325" y="1055624"/>
                  </a:lnTo>
                  <a:lnTo>
                    <a:pt x="1133475" y="527812"/>
                  </a:lnTo>
                  <a:lnTo>
                    <a:pt x="87884" y="527812"/>
                  </a:lnTo>
                  <a:lnTo>
                    <a:pt x="53685" y="520900"/>
                  </a:lnTo>
                  <a:lnTo>
                    <a:pt x="25749" y="502046"/>
                  </a:lnTo>
                  <a:lnTo>
                    <a:pt x="6909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63440" y="2465832"/>
              <a:ext cx="2074164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4025" y="2492375"/>
              <a:ext cx="1945005" cy="1059815"/>
            </a:xfrm>
            <a:custGeom>
              <a:avLst/>
              <a:gdLst/>
              <a:ahLst/>
              <a:cxnLst/>
              <a:rect l="l" t="t" r="r" b="b"/>
              <a:pathLst>
                <a:path w="1945004" h="1059814">
                  <a:moveTo>
                    <a:pt x="810259" y="527812"/>
                  </a:moveTo>
                  <a:lnTo>
                    <a:pt x="324103" y="527812"/>
                  </a:lnTo>
                  <a:lnTo>
                    <a:pt x="206375" y="1059434"/>
                  </a:lnTo>
                  <a:lnTo>
                    <a:pt x="810259" y="527812"/>
                  </a:lnTo>
                  <a:close/>
                </a:path>
                <a:path w="1945004" h="1059814">
                  <a:moveTo>
                    <a:pt x="1856740" y="0"/>
                  </a:moveTo>
                  <a:lnTo>
                    <a:pt x="88010" y="0"/>
                  </a:lnTo>
                  <a:lnTo>
                    <a:pt x="53738" y="6911"/>
                  </a:lnTo>
                  <a:lnTo>
                    <a:pt x="25765" y="25765"/>
                  </a:lnTo>
                  <a:lnTo>
                    <a:pt x="6911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11" y="474073"/>
                  </a:lnTo>
                  <a:lnTo>
                    <a:pt x="25765" y="502046"/>
                  </a:lnTo>
                  <a:lnTo>
                    <a:pt x="53738" y="520900"/>
                  </a:lnTo>
                  <a:lnTo>
                    <a:pt x="88010" y="527812"/>
                  </a:lnTo>
                  <a:lnTo>
                    <a:pt x="1856740" y="527812"/>
                  </a:lnTo>
                  <a:lnTo>
                    <a:pt x="1890958" y="520900"/>
                  </a:lnTo>
                  <a:lnTo>
                    <a:pt x="1918938" y="502046"/>
                  </a:lnTo>
                  <a:lnTo>
                    <a:pt x="1937821" y="474073"/>
                  </a:lnTo>
                  <a:lnTo>
                    <a:pt x="1944751" y="439800"/>
                  </a:lnTo>
                  <a:lnTo>
                    <a:pt x="1944751" y="88011"/>
                  </a:lnTo>
                  <a:lnTo>
                    <a:pt x="1937821" y="53738"/>
                  </a:lnTo>
                  <a:lnTo>
                    <a:pt x="1918938" y="25765"/>
                  </a:lnTo>
                  <a:lnTo>
                    <a:pt x="1890958" y="6911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04025" y="2492375"/>
              <a:ext cx="1945005" cy="1059815"/>
            </a:xfrm>
            <a:custGeom>
              <a:avLst/>
              <a:gdLst/>
              <a:ahLst/>
              <a:cxnLst/>
              <a:rect l="l" t="t" r="r" b="b"/>
              <a:pathLst>
                <a:path w="1945004" h="1059814">
                  <a:moveTo>
                    <a:pt x="0" y="88011"/>
                  </a:moveTo>
                  <a:lnTo>
                    <a:pt x="6911" y="53738"/>
                  </a:lnTo>
                  <a:lnTo>
                    <a:pt x="25765" y="25765"/>
                  </a:lnTo>
                  <a:lnTo>
                    <a:pt x="53738" y="6911"/>
                  </a:lnTo>
                  <a:lnTo>
                    <a:pt x="88010" y="0"/>
                  </a:lnTo>
                  <a:lnTo>
                    <a:pt x="324103" y="0"/>
                  </a:lnTo>
                  <a:lnTo>
                    <a:pt x="810259" y="0"/>
                  </a:lnTo>
                  <a:lnTo>
                    <a:pt x="1856740" y="0"/>
                  </a:lnTo>
                  <a:lnTo>
                    <a:pt x="1890958" y="6911"/>
                  </a:lnTo>
                  <a:lnTo>
                    <a:pt x="1918938" y="25765"/>
                  </a:lnTo>
                  <a:lnTo>
                    <a:pt x="1937821" y="53738"/>
                  </a:lnTo>
                  <a:lnTo>
                    <a:pt x="1944751" y="88011"/>
                  </a:lnTo>
                  <a:lnTo>
                    <a:pt x="1944751" y="307848"/>
                  </a:lnTo>
                  <a:lnTo>
                    <a:pt x="1944751" y="439800"/>
                  </a:lnTo>
                  <a:lnTo>
                    <a:pt x="1937821" y="474073"/>
                  </a:lnTo>
                  <a:lnTo>
                    <a:pt x="1918938" y="502046"/>
                  </a:lnTo>
                  <a:lnTo>
                    <a:pt x="1890958" y="520900"/>
                  </a:lnTo>
                  <a:lnTo>
                    <a:pt x="1856740" y="527812"/>
                  </a:lnTo>
                  <a:lnTo>
                    <a:pt x="810259" y="527812"/>
                  </a:lnTo>
                  <a:lnTo>
                    <a:pt x="206375" y="1059434"/>
                  </a:lnTo>
                  <a:lnTo>
                    <a:pt x="324103" y="527812"/>
                  </a:lnTo>
                  <a:lnTo>
                    <a:pt x="88010" y="527812"/>
                  </a:lnTo>
                  <a:lnTo>
                    <a:pt x="53738" y="520900"/>
                  </a:lnTo>
                  <a:lnTo>
                    <a:pt x="25765" y="502046"/>
                  </a:lnTo>
                  <a:lnTo>
                    <a:pt x="6911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51320" y="2465832"/>
              <a:ext cx="2074164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57200" y="1066800"/>
            <a:ext cx="8202930" cy="187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Table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cells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two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important</a:t>
            </a:r>
            <a:r>
              <a:rPr sz="2200" b="1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attributes:</a:t>
            </a:r>
            <a:endParaRPr sz="22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050" dirty="0">
              <a:latin typeface="Calibri"/>
              <a:cs typeface="Calibri"/>
            </a:endParaRPr>
          </a:p>
          <a:p>
            <a:pPr marL="408940" lvl="1" indent="-281940">
              <a:lnSpc>
                <a:spcPct val="100000"/>
              </a:lnSpc>
              <a:buClr>
                <a:srgbClr val="E9D9BD"/>
              </a:buClr>
              <a:buSzPct val="70000"/>
              <a:buFont typeface="Wingdings 2"/>
              <a:buChar char=""/>
              <a:tabLst>
                <a:tab pos="408940" algn="l"/>
                <a:tab pos="5004435" algn="l"/>
              </a:tabLst>
            </a:pPr>
            <a:r>
              <a:rPr sz="3000" b="1" spc="-5" dirty="0">
                <a:solidFill>
                  <a:srgbClr val="006FC0"/>
                </a:solidFill>
                <a:latin typeface="Consolas"/>
                <a:cs typeface="Consolas"/>
              </a:rPr>
              <a:t>colspan	</a:t>
            </a:r>
            <a:r>
              <a:rPr sz="2100" dirty="0">
                <a:solidFill>
                  <a:srgbClr val="E9D9BD"/>
                </a:solidFill>
                <a:latin typeface="Wingdings 2"/>
                <a:cs typeface="Wingdings 2"/>
              </a:rPr>
              <a:t></a:t>
            </a:r>
            <a:r>
              <a:rPr sz="2100" spc="190" dirty="0">
                <a:solidFill>
                  <a:srgbClr val="E9D9BD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onsolas"/>
                <a:cs typeface="Consolas"/>
              </a:rPr>
              <a:t>rowspan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Consolas"/>
              <a:cs typeface="Consolas"/>
            </a:endParaRPr>
          </a:p>
          <a:p>
            <a:pPr marL="283210">
              <a:lnSpc>
                <a:spcPct val="100000"/>
              </a:lnSpc>
              <a:tabLst>
                <a:tab pos="2300605" algn="l"/>
                <a:tab pos="4432300" algn="l"/>
                <a:tab pos="6520180" algn="l"/>
              </a:tabLst>
            </a:pP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olspan=</a:t>
            </a:r>
            <a:r>
              <a:rPr sz="2400" b="1" spc="5" dirty="0">
                <a:solidFill>
                  <a:srgbClr val="F7FFE7"/>
                </a:solidFill>
                <a:latin typeface="Calibri"/>
                <a:cs typeface="Calibri"/>
              </a:rPr>
              <a:t>"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1"	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olspa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"1"	</a:t>
            </a: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"2"	</a:t>
            </a: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"1"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728459" y="4362196"/>
            <a:ext cx="2074545" cy="863600"/>
            <a:chOff x="6728459" y="4362196"/>
            <a:chExt cx="2074545" cy="863600"/>
          </a:xfrm>
        </p:grpSpPr>
        <p:sp>
          <p:nvSpPr>
            <p:cNvPr id="59" name="object 59"/>
            <p:cNvSpPr/>
            <p:nvPr/>
          </p:nvSpPr>
          <p:spPr>
            <a:xfrm>
              <a:off x="6781799" y="4365371"/>
              <a:ext cx="1945005" cy="734695"/>
            </a:xfrm>
            <a:custGeom>
              <a:avLst/>
              <a:gdLst/>
              <a:ahLst/>
              <a:cxnLst/>
              <a:rect l="l" t="t" r="r" b="b"/>
              <a:pathLst>
                <a:path w="1945004" h="734695">
                  <a:moveTo>
                    <a:pt x="1856740" y="206628"/>
                  </a:moveTo>
                  <a:lnTo>
                    <a:pt x="88010" y="206628"/>
                  </a:lnTo>
                  <a:lnTo>
                    <a:pt x="53738" y="213540"/>
                  </a:lnTo>
                  <a:lnTo>
                    <a:pt x="25765" y="232394"/>
                  </a:lnTo>
                  <a:lnTo>
                    <a:pt x="6911" y="260367"/>
                  </a:lnTo>
                  <a:lnTo>
                    <a:pt x="0" y="294639"/>
                  </a:lnTo>
                  <a:lnTo>
                    <a:pt x="0" y="646429"/>
                  </a:lnTo>
                  <a:lnTo>
                    <a:pt x="6911" y="680702"/>
                  </a:lnTo>
                  <a:lnTo>
                    <a:pt x="25765" y="708675"/>
                  </a:lnTo>
                  <a:lnTo>
                    <a:pt x="53738" y="727529"/>
                  </a:lnTo>
                  <a:lnTo>
                    <a:pt x="88010" y="734440"/>
                  </a:lnTo>
                  <a:lnTo>
                    <a:pt x="1856740" y="734440"/>
                  </a:lnTo>
                  <a:lnTo>
                    <a:pt x="1890938" y="727529"/>
                  </a:lnTo>
                  <a:lnTo>
                    <a:pt x="1918874" y="708675"/>
                  </a:lnTo>
                  <a:lnTo>
                    <a:pt x="1937714" y="680702"/>
                  </a:lnTo>
                  <a:lnTo>
                    <a:pt x="1944624" y="646429"/>
                  </a:lnTo>
                  <a:lnTo>
                    <a:pt x="1944624" y="294639"/>
                  </a:lnTo>
                  <a:lnTo>
                    <a:pt x="1937714" y="260367"/>
                  </a:lnTo>
                  <a:lnTo>
                    <a:pt x="1918874" y="232394"/>
                  </a:lnTo>
                  <a:lnTo>
                    <a:pt x="1890938" y="213540"/>
                  </a:lnTo>
                  <a:lnTo>
                    <a:pt x="1856740" y="206628"/>
                  </a:lnTo>
                  <a:close/>
                </a:path>
                <a:path w="1945004" h="734695">
                  <a:moveTo>
                    <a:pt x="266573" y="0"/>
                  </a:moveTo>
                  <a:lnTo>
                    <a:pt x="324103" y="206628"/>
                  </a:lnTo>
                  <a:lnTo>
                    <a:pt x="810259" y="206628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81799" y="4365371"/>
              <a:ext cx="1945005" cy="734695"/>
            </a:xfrm>
            <a:custGeom>
              <a:avLst/>
              <a:gdLst/>
              <a:ahLst/>
              <a:cxnLst/>
              <a:rect l="l" t="t" r="r" b="b"/>
              <a:pathLst>
                <a:path w="1945004" h="734695">
                  <a:moveTo>
                    <a:pt x="0" y="294639"/>
                  </a:moveTo>
                  <a:lnTo>
                    <a:pt x="6911" y="260367"/>
                  </a:lnTo>
                  <a:lnTo>
                    <a:pt x="25765" y="232394"/>
                  </a:lnTo>
                  <a:lnTo>
                    <a:pt x="53738" y="213540"/>
                  </a:lnTo>
                  <a:lnTo>
                    <a:pt x="88010" y="206628"/>
                  </a:lnTo>
                  <a:lnTo>
                    <a:pt x="324103" y="206628"/>
                  </a:lnTo>
                  <a:lnTo>
                    <a:pt x="266573" y="0"/>
                  </a:lnTo>
                  <a:lnTo>
                    <a:pt x="810259" y="206628"/>
                  </a:lnTo>
                  <a:lnTo>
                    <a:pt x="1856740" y="206628"/>
                  </a:lnTo>
                  <a:lnTo>
                    <a:pt x="1890938" y="213540"/>
                  </a:lnTo>
                  <a:lnTo>
                    <a:pt x="1918874" y="232394"/>
                  </a:lnTo>
                  <a:lnTo>
                    <a:pt x="1937714" y="260367"/>
                  </a:lnTo>
                  <a:lnTo>
                    <a:pt x="1944624" y="294639"/>
                  </a:lnTo>
                  <a:lnTo>
                    <a:pt x="1944624" y="426592"/>
                  </a:lnTo>
                  <a:lnTo>
                    <a:pt x="1944624" y="646429"/>
                  </a:lnTo>
                  <a:lnTo>
                    <a:pt x="1937714" y="680702"/>
                  </a:lnTo>
                  <a:lnTo>
                    <a:pt x="1918874" y="708675"/>
                  </a:lnTo>
                  <a:lnTo>
                    <a:pt x="1890938" y="727529"/>
                  </a:lnTo>
                  <a:lnTo>
                    <a:pt x="1856740" y="734440"/>
                  </a:lnTo>
                  <a:lnTo>
                    <a:pt x="810259" y="734440"/>
                  </a:lnTo>
                  <a:lnTo>
                    <a:pt x="324103" y="734440"/>
                  </a:lnTo>
                  <a:lnTo>
                    <a:pt x="88010" y="734440"/>
                  </a:lnTo>
                  <a:lnTo>
                    <a:pt x="53738" y="727529"/>
                  </a:lnTo>
                  <a:lnTo>
                    <a:pt x="25765" y="708675"/>
                  </a:lnTo>
                  <a:lnTo>
                    <a:pt x="6911" y="680702"/>
                  </a:lnTo>
                  <a:lnTo>
                    <a:pt x="0" y="646429"/>
                  </a:lnTo>
                  <a:lnTo>
                    <a:pt x="0" y="426592"/>
                  </a:lnTo>
                  <a:lnTo>
                    <a:pt x="0" y="294639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28459" y="4546092"/>
              <a:ext cx="2074163" cy="6797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907530" y="4613529"/>
            <a:ext cx="169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span="1"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76803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45" dirty="0"/>
              <a:t>Tables </a:t>
            </a:r>
            <a:r>
              <a:rPr spc="-5" dirty="0"/>
              <a:t>– </a:t>
            </a:r>
            <a:r>
              <a:rPr spc="-90" dirty="0"/>
              <a:t>colspan</a:t>
            </a:r>
            <a:r>
              <a:rPr spc="-645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662" y="990601"/>
            <a:ext cx="6872605" cy="5486400"/>
            <a:chOff x="601662" y="1223860"/>
            <a:chExt cx="6872605" cy="5337175"/>
          </a:xfrm>
        </p:grpSpPr>
        <p:sp>
          <p:nvSpPr>
            <p:cNvPr id="5" name="object 5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6859524" y="0"/>
                  </a:moveTo>
                  <a:lnTo>
                    <a:pt x="0" y="0"/>
                  </a:lnTo>
                  <a:lnTo>
                    <a:pt x="0" y="5324475"/>
                  </a:lnTo>
                  <a:lnTo>
                    <a:pt x="6859524" y="532447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0" y="5324475"/>
                  </a:moveTo>
                  <a:lnTo>
                    <a:pt x="6859524" y="5324475"/>
                  </a:lnTo>
                  <a:lnTo>
                    <a:pt x="6859524" y="0"/>
                  </a:lnTo>
                  <a:lnTo>
                    <a:pt x="0" y="0"/>
                  </a:lnTo>
                  <a:lnTo>
                    <a:pt x="0" y="532447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9600" y="1066800"/>
            <a:ext cx="3545840" cy="5538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&lt;table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width=50%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border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=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"1"</a:t>
            </a:r>
            <a:r>
              <a:rPr sz="20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&lt;th</a:t>
            </a:r>
            <a:r>
              <a:rPr sz="2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colspan=2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&gt;Firstname&lt;/th&gt;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&lt;th&gt;Age&lt;/th&gt;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</a:t>
            </a:r>
            <a:r>
              <a:rPr sz="2000" b="1" spc="-5" dirty="0" err="1">
                <a:solidFill>
                  <a:srgbClr val="006FC0"/>
                </a:solidFill>
                <a:latin typeface="Calibri"/>
                <a:cs typeface="Calibri"/>
              </a:rPr>
              <a:t>tr</a:t>
            </a:r>
            <a:r>
              <a:rPr sz="2000" b="1" spc="-5" dirty="0" smtClean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endParaRPr lang="en-US" sz="2000" b="1" spc="-5" dirty="0" smtClean="0">
              <a:solidFill>
                <a:srgbClr val="006FC0"/>
              </a:solidFill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&lt;td&gt;Jill&lt;/td&gt;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&lt;td&gt;Smith&lt;/td&gt;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&lt;td&gt;50&lt;/td&gt;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1947" y="4648200"/>
            <a:ext cx="4258437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80568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6820" algn="l"/>
              </a:tabLst>
            </a:pPr>
            <a:r>
              <a:rPr spc="-80" dirty="0"/>
              <a:t>HTML</a:t>
            </a:r>
            <a:r>
              <a:rPr spc="-200" dirty="0"/>
              <a:t> </a:t>
            </a:r>
            <a:r>
              <a:rPr spc="-145" dirty="0"/>
              <a:t>Tables</a:t>
            </a:r>
            <a:r>
              <a:rPr spc="-210" dirty="0"/>
              <a:t> </a:t>
            </a:r>
            <a:r>
              <a:rPr spc="-5" dirty="0"/>
              <a:t>–	</a:t>
            </a:r>
            <a:r>
              <a:rPr spc="-110" dirty="0"/>
              <a:t>rowspan</a:t>
            </a:r>
            <a:r>
              <a:rPr spc="-270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662" y="1223860"/>
            <a:ext cx="6872605" cy="5337175"/>
            <a:chOff x="601662" y="1223860"/>
            <a:chExt cx="6872605" cy="5337175"/>
          </a:xfrm>
        </p:grpSpPr>
        <p:sp>
          <p:nvSpPr>
            <p:cNvPr id="5" name="object 5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6859524" y="0"/>
                  </a:moveTo>
                  <a:lnTo>
                    <a:pt x="0" y="0"/>
                  </a:lnTo>
                  <a:lnTo>
                    <a:pt x="0" y="5324475"/>
                  </a:lnTo>
                  <a:lnTo>
                    <a:pt x="6859524" y="532447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0" y="5324475"/>
                  </a:moveTo>
                  <a:lnTo>
                    <a:pt x="6859524" y="5324475"/>
                  </a:lnTo>
                  <a:lnTo>
                    <a:pt x="6859524" y="0"/>
                  </a:lnTo>
                  <a:lnTo>
                    <a:pt x="0" y="0"/>
                  </a:lnTo>
                  <a:lnTo>
                    <a:pt x="0" y="532447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6816" y="1246758"/>
            <a:ext cx="5460365" cy="46224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&lt;h2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align=center&gt;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Cell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spans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two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rows:</a:t>
            </a:r>
            <a:r>
              <a:rPr sz="20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&lt;/h2&gt;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&lt;table style="width:50</a:t>
            </a:r>
            <a:r>
              <a:rPr sz="2000" b="1" spc="-5" dirty="0" smtClean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lang="en-US" sz="2000" b="1" spc="-5" dirty="0" smtClean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2000" b="1" spc="-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border=“1”</a:t>
            </a: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align=center&gt;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&lt;th&gt;Name:&lt;/th&gt;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&lt;td&gt;Bill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Gates&lt;/td&gt;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&lt;th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rowspan="2"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&gt;Telephone:&lt;/th&gt;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&lt;td&gt;55577854&lt;/td&gt;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&lt;td&gt;55577855&lt;/td&gt;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5463" y="4267225"/>
            <a:ext cx="4618609" cy="1828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8117" y="2116963"/>
            <a:ext cx="457263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2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30" dirty="0">
                <a:solidFill>
                  <a:srgbClr val="675E46"/>
                </a:solidFill>
                <a:latin typeface="Cambria"/>
                <a:cs typeface="Cambria"/>
              </a:rPr>
              <a:t>Forms</a:t>
            </a:r>
            <a:endParaRPr sz="66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97152" y="3247644"/>
            <a:ext cx="5830824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6320" y="3327908"/>
            <a:ext cx="538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9F7C7"/>
                </a:solidFill>
                <a:latin typeface="Calibri"/>
                <a:cs typeface="Calibri"/>
              </a:rPr>
              <a:t>Entering </a:t>
            </a:r>
            <a:r>
              <a:rPr sz="2800" b="1" spc="-5" dirty="0">
                <a:solidFill>
                  <a:srgbClr val="F9F7C7"/>
                </a:solidFill>
                <a:latin typeface="Calibri"/>
                <a:cs typeface="Calibri"/>
              </a:rPr>
              <a:t>User </a:t>
            </a:r>
            <a:r>
              <a:rPr sz="2800" b="1" spc="-20" dirty="0">
                <a:solidFill>
                  <a:srgbClr val="F9F7C7"/>
                </a:solidFill>
                <a:latin typeface="Calibri"/>
                <a:cs typeface="Calibri"/>
              </a:rPr>
              <a:t>Data </a:t>
            </a:r>
            <a:r>
              <a:rPr sz="2800" b="1" spc="-15" dirty="0">
                <a:solidFill>
                  <a:srgbClr val="F9F7C7"/>
                </a:solidFill>
                <a:latin typeface="Calibri"/>
                <a:cs typeface="Calibri"/>
              </a:rPr>
              <a:t>from </a:t>
            </a:r>
            <a:r>
              <a:rPr sz="2800" b="1" spc="-5" dirty="0">
                <a:solidFill>
                  <a:srgbClr val="F9F7C7"/>
                </a:solidFill>
                <a:latin typeface="Calibri"/>
                <a:cs typeface="Calibri"/>
              </a:rPr>
              <a:t>a </a:t>
            </a:r>
            <a:r>
              <a:rPr sz="2800" b="1" spc="-40" dirty="0">
                <a:solidFill>
                  <a:srgbClr val="F9F7C7"/>
                </a:solidFill>
                <a:latin typeface="Calibri"/>
                <a:cs typeface="Calibri"/>
              </a:rPr>
              <a:t>Web</a:t>
            </a:r>
            <a:r>
              <a:rPr sz="2800" b="1" spc="95" dirty="0">
                <a:solidFill>
                  <a:srgbClr val="F9F7C7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9F7C7"/>
                </a:solidFill>
                <a:latin typeface="Calibri"/>
                <a:cs typeface="Calibri"/>
              </a:rPr>
              <a:t>Page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664" y="316991"/>
            <a:ext cx="5442585" cy="6187440"/>
            <a:chOff x="2645664" y="316991"/>
            <a:chExt cx="5442585" cy="6187440"/>
          </a:xfrm>
        </p:grpSpPr>
        <p:sp>
          <p:nvSpPr>
            <p:cNvPr id="6" name="object 6"/>
            <p:cNvSpPr/>
            <p:nvPr/>
          </p:nvSpPr>
          <p:spPr>
            <a:xfrm>
              <a:off x="2645664" y="3991356"/>
              <a:ext cx="3570732" cy="2513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01155" y="316991"/>
              <a:ext cx="1886711" cy="4980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3800" y="2590799"/>
              <a:ext cx="45720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1066838"/>
            <a:ext cx="1724190" cy="1724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97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80" dirty="0"/>
              <a:t> </a:t>
            </a:r>
            <a:r>
              <a:rPr spc="-125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1"/>
            <a:ext cx="6707505" cy="475130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&lt;form&gt;</a:t>
            </a:r>
            <a:r>
              <a:rPr sz="2200" b="1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Tag: Popular way of interacting with users</a:t>
            </a:r>
            <a:endParaRPr sz="2200" dirty="0">
              <a:latin typeface="Calibri"/>
              <a:cs typeface="Calibri"/>
            </a:endParaRPr>
          </a:p>
          <a:p>
            <a:pPr marL="241300" marR="254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HTML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&lt;form&gt; </a:t>
            </a: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collect user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&lt;form&gt;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"/>
              </a:spcBef>
            </a:pPr>
            <a:r>
              <a:rPr lang="en-US" sz="2000" i="1" spc="-10" dirty="0" smtClean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000" i="1" spc="-10" dirty="0" smtClean="0">
                <a:solidFill>
                  <a:srgbClr val="006FC0"/>
                </a:solidFill>
                <a:latin typeface="Calibri"/>
                <a:cs typeface="Calibri"/>
              </a:rPr>
              <a:t>form</a:t>
            </a:r>
            <a:r>
              <a:rPr sz="2000" i="1" spc="-20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6FC0"/>
                </a:solidFill>
                <a:latin typeface="Calibri"/>
                <a:cs typeface="Calibri"/>
              </a:rPr>
              <a:t>elements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&lt;/form&gt;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Form elements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types of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input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endParaRPr sz="22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fields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 password field, email field, dropdown list, etc. 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checkboxes,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radio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buttons,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submit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lang="en-US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…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4500" y="0"/>
            <a:ext cx="4203700" cy="6172200"/>
            <a:chOff x="4254500" y="0"/>
            <a:chExt cx="4889500" cy="6172200"/>
          </a:xfrm>
        </p:grpSpPr>
        <p:sp>
          <p:nvSpPr>
            <p:cNvPr id="3" name="object 3"/>
            <p:cNvSpPr/>
            <p:nvPr/>
          </p:nvSpPr>
          <p:spPr>
            <a:xfrm>
              <a:off x="4267200" y="1524000"/>
              <a:ext cx="4191000" cy="4483735"/>
            </a:xfrm>
            <a:custGeom>
              <a:avLst/>
              <a:gdLst/>
              <a:ahLst/>
              <a:cxnLst/>
              <a:rect l="l" t="t" r="r" b="b"/>
              <a:pathLst>
                <a:path w="4191000" h="4483735">
                  <a:moveTo>
                    <a:pt x="4191000" y="0"/>
                  </a:moveTo>
                  <a:lnTo>
                    <a:pt x="0" y="0"/>
                  </a:lnTo>
                  <a:lnTo>
                    <a:pt x="0" y="4483608"/>
                  </a:lnTo>
                  <a:lnTo>
                    <a:pt x="4191000" y="4483608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67200" y="1524000"/>
              <a:ext cx="4191000" cy="4483735"/>
            </a:xfrm>
            <a:custGeom>
              <a:avLst/>
              <a:gdLst/>
              <a:ahLst/>
              <a:cxnLst/>
              <a:rect l="l" t="t" r="r" b="b"/>
              <a:pathLst>
                <a:path w="4191000" h="4483735">
                  <a:moveTo>
                    <a:pt x="0" y="4483608"/>
                  </a:moveTo>
                  <a:lnTo>
                    <a:pt x="4191000" y="4483608"/>
                  </a:lnTo>
                  <a:lnTo>
                    <a:pt x="4191000" y="0"/>
                  </a:lnTo>
                  <a:lnTo>
                    <a:pt x="0" y="0"/>
                  </a:lnTo>
                  <a:lnTo>
                    <a:pt x="0" y="4483608"/>
                  </a:lnTo>
                  <a:close/>
                </a:path>
              </a:pathLst>
            </a:custGeom>
            <a:ln w="25400">
              <a:solidFill>
                <a:srgbClr val="B09F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673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&lt;input&gt;</a:t>
            </a:r>
            <a:r>
              <a:rPr spc="-375" dirty="0"/>
              <a:t> </a:t>
            </a:r>
            <a:r>
              <a:rPr spc="-90" dirty="0"/>
              <a:t>Element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536191"/>
            <a:ext cx="3657600" cy="4205510"/>
          </a:xfrm>
          <a:prstGeom prst="rect">
            <a:avLst/>
          </a:prstGeom>
          <a:solidFill>
            <a:srgbClr val="FFFFFF"/>
          </a:solidFill>
          <a:ln w="25400">
            <a:solidFill>
              <a:srgbClr val="B09F8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434340" marR="185420" indent="-228600">
              <a:lnSpc>
                <a:spcPct val="120000"/>
              </a:lnSpc>
              <a:spcBef>
                <a:spcPts val="70"/>
              </a:spcBef>
              <a:buClr>
                <a:srgbClr val="A9A47B"/>
              </a:buClr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&lt;input&gt; </a:t>
            </a:r>
            <a:r>
              <a:rPr lang="en-US" sz="1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1800" spc="-5" dirty="0" smtClean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most  important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element.</a:t>
            </a:r>
            <a:endParaRPr sz="1800" dirty="0">
              <a:latin typeface="Calibri"/>
              <a:cs typeface="Calibri"/>
            </a:endParaRPr>
          </a:p>
          <a:p>
            <a:pPr marL="434340" indent="-228600">
              <a:lnSpc>
                <a:spcPct val="100000"/>
              </a:lnSpc>
              <a:spcBef>
                <a:spcPts val="869"/>
              </a:spcBef>
              <a:buClr>
                <a:srgbClr val="A9A47B"/>
              </a:buClr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Here are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some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examples:</a:t>
            </a:r>
            <a:endParaRPr sz="1800" dirty="0">
              <a:latin typeface="Calibri"/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latin typeface="Calibri"/>
                <a:cs typeface="Calibri"/>
              </a:rPr>
              <a:t>&lt;i</a:t>
            </a:r>
            <a:r>
              <a:rPr sz="1800" b="1" dirty="0" smtClean="0">
                <a:solidFill>
                  <a:srgbClr val="2E2B1F"/>
                </a:solidFill>
                <a:latin typeface="Calibri"/>
                <a:cs typeface="Calibri"/>
              </a:rPr>
              <a:t>nput </a:t>
            </a:r>
            <a:r>
              <a:rPr lang="en-US" b="1" spc="-20" dirty="0" smtClean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ype</a:t>
            </a:r>
            <a:r>
              <a:rPr lang="en-US" sz="18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lang="en-US" sz="1800" b="1" spc="-45" dirty="0" smtClean="0">
                <a:solidFill>
                  <a:srgbClr val="2E2B1F"/>
                </a:solidFill>
                <a:latin typeface="Calibri"/>
                <a:cs typeface="Calibri"/>
              </a:rPr>
              <a:t>"</a:t>
            </a:r>
            <a:r>
              <a:rPr lang="en-US" b="1" spc="-50" dirty="0" smtClean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b="1" spc="-50" dirty="0" smtClean="0">
                <a:solidFill>
                  <a:srgbClr val="2E2B1F"/>
                </a:solidFill>
                <a:latin typeface="Calibri"/>
                <a:cs typeface="Calibri"/>
              </a:rPr>
              <a:t>ext</a:t>
            </a:r>
            <a:r>
              <a:rPr lang="en-US" sz="1800" b="1" spc="-50" dirty="0" smtClean="0">
                <a:solidFill>
                  <a:srgbClr val="2E2B1F"/>
                </a:solidFill>
                <a:latin typeface="Calibri"/>
                <a:cs typeface="Calibri"/>
              </a:rPr>
              <a:t>"&gt;</a:t>
            </a:r>
            <a:endParaRPr sz="1800" dirty="0">
              <a:latin typeface="Calibri"/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password"&gt;</a:t>
            </a:r>
            <a:endParaRPr lang="en-US" dirty="0" smtClean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submit"&gt;</a:t>
            </a:r>
          </a:p>
          <a:p>
            <a:pPr marL="731520" lvl="1" indent="-229235"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button"&gt;</a:t>
            </a: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radio"&gt;</a:t>
            </a:r>
            <a:endParaRPr lang="en-US" dirty="0" smtClean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reset"&gt;</a:t>
            </a:r>
            <a:endParaRPr lang="en-US" dirty="0" smtClean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 smtClean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 smtClean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 smtClean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 smtClean="0">
                <a:solidFill>
                  <a:srgbClr val="2E2B1F"/>
                </a:solidFill>
                <a:cs typeface="Calibri"/>
              </a:rPr>
              <a:t>checkbox"&gt;</a:t>
            </a:r>
            <a:endParaRPr lang="en-US" dirty="0" smtClean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sz="1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…</a:t>
            </a: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etc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7200" y="1524000"/>
            <a:ext cx="3921125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HTML5 Input</a:t>
            </a:r>
            <a:r>
              <a:rPr sz="20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Types</a:t>
            </a:r>
            <a:endParaRPr sz="2000" dirty="0">
              <a:latin typeface="Calibri"/>
              <a:cs typeface="Calibri"/>
            </a:endParaRPr>
          </a:p>
          <a:p>
            <a:pPr marL="241300" indent="-229235">
              <a:lnSpc>
                <a:spcPts val="216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HTML5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added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several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types</a:t>
            </a:r>
            <a:r>
              <a:rPr lang="en-US" sz="2000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date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datetime-local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email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month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range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tel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url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week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6110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lang="en-US" spc="-80" dirty="0" smtClean="0"/>
              <a:t>t</a:t>
            </a:r>
            <a:r>
              <a:rPr spc="-105" dirty="0" smtClean="0"/>
              <a:t>ype</a:t>
            </a:r>
            <a:r>
              <a:rPr spc="-430" dirty="0" smtClean="0"/>
              <a:t> </a:t>
            </a:r>
            <a:r>
              <a:rPr b="1" spc="-180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552702"/>
            <a:ext cx="4648200" cy="1610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type="text"&gt;  </a:t>
            </a:r>
            <a:endParaRPr lang="en-US" sz="2200" b="1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b="1" spc="-15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lang="en-US" sz="2200" spc="-15" dirty="0" smtClean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one-line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text  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r>
              <a:rPr lang="en-US"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field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1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0" y="2209800"/>
            <a:ext cx="3098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US" sz="2400" spc="-10" dirty="0" smtClean="0">
                <a:solidFill>
                  <a:srgbClr val="2E2B1F"/>
                </a:solidFill>
                <a:cs typeface="Calibri"/>
              </a:rPr>
              <a:t>above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HTML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4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0200" y="3657600"/>
            <a:ext cx="2909443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3200400"/>
            <a:ext cx="5029200" cy="312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3429000"/>
            <a:ext cx="4038600" cy="2021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7792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395" dirty="0"/>
              <a:t> </a:t>
            </a:r>
            <a:r>
              <a:rPr b="1" spc="-120" dirty="0"/>
              <a:t>Password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440" y="1476498"/>
            <a:ext cx="3499485" cy="19246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&lt;input</a:t>
            </a:r>
            <a:r>
              <a:rPr sz="24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type="password"&gt;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password</a:t>
            </a:r>
            <a:r>
              <a:rPr sz="24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field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3275" y="1549653"/>
            <a:ext cx="30988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HTML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code above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3505200"/>
            <a:ext cx="41148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6427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0" dirty="0"/>
              <a:t> </a:t>
            </a:r>
            <a:r>
              <a:rPr spc="-75" dirty="0"/>
              <a:t>WWW?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447800"/>
            <a:ext cx="7181215" cy="412548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WWW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orld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ide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eb.</a:t>
            </a:r>
            <a:endParaRPr sz="2200" dirty="0">
              <a:latin typeface="Calibri"/>
              <a:cs typeface="Calibri"/>
            </a:endParaRPr>
          </a:p>
          <a:p>
            <a:pPr marL="241300" marR="51498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technical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definition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Wide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−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All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resources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users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Internet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that are using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 </a:t>
            </a:r>
            <a:r>
              <a:rPr sz="22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Hypertext </a:t>
            </a:r>
            <a:r>
              <a:rPr sz="2200" b="1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Transfer </a:t>
            </a:r>
            <a:r>
              <a:rPr sz="22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Protocol</a:t>
            </a:r>
            <a:r>
              <a:rPr sz="2200" b="1" spc="8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(HTTP</a:t>
            </a:r>
            <a:r>
              <a:rPr sz="22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r>
              <a:rPr sz="22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lang="en-US" sz="2200" spc="-5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5" dirty="0" smtClean="0">
                <a:solidFill>
                  <a:srgbClr val="2E2B1F"/>
                </a:solidFill>
                <a:cs typeface="Calibri"/>
              </a:rPr>
              <a:t>The Interlinked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hypertext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documents </a:t>
            </a: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are </a:t>
            </a:r>
            <a:r>
              <a:rPr lang="en-US" sz="2200" spc="-5" dirty="0" smtClean="0">
                <a:solidFill>
                  <a:srgbClr val="2E2B1F"/>
                </a:solidFill>
                <a:cs typeface="Calibri"/>
              </a:rPr>
              <a:t>accessed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using HTTP 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Protocol</a:t>
            </a:r>
            <a:endParaRPr lang="en-US" sz="2200" dirty="0"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cs typeface="Calibri"/>
              </a:rPr>
              <a:t>It uses the Client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- Server</a:t>
            </a:r>
            <a:r>
              <a:rPr lang="en-US" sz="2200" spc="3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architecture</a:t>
            </a:r>
          </a:p>
          <a:p>
            <a:pPr marL="241300" marR="51498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simple terms, The </a:t>
            </a:r>
            <a:r>
              <a:rPr sz="2200" b="1" spc="-20" dirty="0">
                <a:solidFill>
                  <a:srgbClr val="C00000"/>
                </a:solidFill>
                <a:latin typeface="Calibri"/>
                <a:cs typeface="Calibri"/>
              </a:rPr>
              <a:t>World </a:t>
            </a:r>
            <a:r>
              <a:rPr sz="2200" b="1" spc="-5" dirty="0">
                <a:solidFill>
                  <a:srgbClr val="C00000"/>
                </a:solidFill>
                <a:latin typeface="Calibri"/>
                <a:cs typeface="Calibri"/>
              </a:rPr>
              <a:t>Wide </a:t>
            </a:r>
            <a:r>
              <a:rPr sz="2200" b="1" spc="-30" dirty="0">
                <a:solidFill>
                  <a:srgbClr val="C00000"/>
                </a:solidFill>
                <a:latin typeface="Calibri"/>
                <a:cs typeface="Calibri"/>
              </a:rPr>
              <a:t>Web </a:t>
            </a:r>
            <a:r>
              <a:rPr sz="2200" b="1" spc="-5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way </a:t>
            </a:r>
            <a:r>
              <a:rPr sz="2200" b="1" spc="-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200" b="1" spc="-15" dirty="0">
                <a:solidFill>
                  <a:srgbClr val="C00000"/>
                </a:solidFill>
                <a:latin typeface="Calibri"/>
                <a:cs typeface="Calibri"/>
              </a:rPr>
              <a:t>exchanging 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information between </a:t>
            </a:r>
            <a:r>
              <a:rPr sz="2200" b="1" spc="-15" dirty="0">
                <a:solidFill>
                  <a:srgbClr val="C00000"/>
                </a:solidFill>
                <a:latin typeface="Calibri"/>
                <a:cs typeface="Calibri"/>
              </a:rPr>
              <a:t>computers </a:t>
            </a:r>
            <a:r>
              <a:rPr sz="2200" b="1" spc="-5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lang="en-US" sz="2200" b="1" spc="-5" dirty="0" smtClean="0">
                <a:solidFill>
                  <a:srgbClr val="C00000"/>
                </a:solidFill>
                <a:latin typeface="Calibri"/>
                <a:cs typeface="Calibri"/>
              </a:rPr>
              <a:t>ver</a:t>
            </a:r>
            <a:r>
              <a:rPr sz="2200" b="1" spc="-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200" b="1" spc="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spc="-15" dirty="0" smtClean="0">
                <a:solidFill>
                  <a:srgbClr val="C00000"/>
                </a:solidFill>
                <a:latin typeface="Calibri"/>
                <a:cs typeface="Calibri"/>
              </a:rPr>
              <a:t>Internet</a:t>
            </a:r>
            <a:r>
              <a:rPr lang="en-IN" sz="2200" b="1" spc="-15" dirty="0" smtClean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200" b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45389"/>
            <a:ext cx="56362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lang="en-US" spc="-105" dirty="0" smtClean="0"/>
              <a:t>t</a:t>
            </a:r>
            <a:r>
              <a:rPr spc="-105" dirty="0" smtClean="0"/>
              <a:t>ype</a:t>
            </a:r>
            <a:r>
              <a:rPr spc="-415" dirty="0" smtClean="0"/>
              <a:t> </a:t>
            </a:r>
            <a:r>
              <a:rPr b="1" spc="-85" dirty="0"/>
              <a:t>Submit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75359"/>
            <a:ext cx="7579360" cy="436786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b="1" spc="-5" dirty="0" smtClean="0">
                <a:solidFill>
                  <a:srgbClr val="2E2B1F"/>
                </a:solidFill>
                <a:latin typeface="Calibri"/>
                <a:cs typeface="Calibri"/>
              </a:rPr>
              <a:t>submitting</a:t>
            </a:r>
            <a:r>
              <a:rPr lang="en-US" sz="20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0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form data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form-handler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form-handler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specified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the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form's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0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000" dirty="0">
              <a:latin typeface="Calibri"/>
              <a:cs typeface="Calibri"/>
            </a:endParaRPr>
          </a:p>
          <a:p>
            <a:pPr marL="103505" marR="3637279" indent="-91440">
              <a:lnSpc>
                <a:spcPct val="150000"/>
              </a:lnSpc>
              <a:spcBef>
                <a:spcPts val="115"/>
              </a:spcBef>
            </a:pPr>
            <a:r>
              <a:rPr lang="en-US" sz="1600" spc="-15" dirty="0" smtClean="0">
                <a:solidFill>
                  <a:srgbClr val="0000CD"/>
                </a:solidFill>
                <a:latin typeface="Calibri"/>
                <a:cs typeface="Calibri"/>
              </a:rPr>
              <a:t>  </a:t>
            </a:r>
            <a:r>
              <a:rPr sz="1600" spc="-15" dirty="0" smtClean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15" dirty="0">
                <a:solidFill>
                  <a:srgbClr val="A42A2A"/>
                </a:solidFill>
                <a:latin typeface="Calibri"/>
                <a:cs typeface="Calibri"/>
              </a:rPr>
              <a:t>form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action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="/action_page.php"&gt;  </a:t>
            </a:r>
            <a:endParaRPr lang="en-US" sz="1600" spc="-10" dirty="0" smtClean="0">
              <a:solidFill>
                <a:srgbClr val="0000CD"/>
              </a:solidFill>
              <a:latin typeface="Calibri"/>
              <a:cs typeface="Calibri"/>
            </a:endParaRPr>
          </a:p>
          <a:p>
            <a:pPr marL="103505" marR="3637279" indent="-91440">
              <a:lnSpc>
                <a:spcPct val="150000"/>
              </a:lnSpc>
              <a:spcBef>
                <a:spcPts val="115"/>
              </a:spcBef>
            </a:pPr>
            <a:r>
              <a:rPr lang="en-US" sz="1600" spc="-10" dirty="0" smtClean="0">
                <a:solidFill>
                  <a:srgbClr val="0000CD"/>
                </a:solidFill>
                <a:latin typeface="Calibri"/>
                <a:cs typeface="Calibri"/>
              </a:rPr>
              <a:t>  </a:t>
            </a:r>
            <a:r>
              <a:rPr sz="1600" spc="-15" dirty="0" smtClean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lang="en-US" sz="16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5" dirty="0" smtClean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 marR="1469390">
              <a:lnSpc>
                <a:spcPct val="150000"/>
              </a:lnSpc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="text"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="firstname"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="Mickey</a:t>
            </a:r>
            <a:r>
              <a:rPr sz="1600" spc="-10" dirty="0" smtClean="0">
                <a:solidFill>
                  <a:srgbClr val="0000CD"/>
                </a:solidFill>
                <a:latin typeface="Calibri"/>
                <a:cs typeface="Calibri"/>
              </a:rPr>
              <a:t>"</a:t>
            </a:r>
            <a:r>
              <a:rPr lang="en-US" sz="1600" spc="-10" dirty="0" smtClean="0">
                <a:solidFill>
                  <a:srgbClr val="0000CD"/>
                </a:solidFill>
                <a:latin typeface="Calibri"/>
                <a:cs typeface="Calibri"/>
              </a:rPr>
              <a:t> placeholder=“Type name here”</a:t>
            </a:r>
            <a:r>
              <a:rPr sz="1600" spc="-10" dirty="0" smtClean="0">
                <a:solidFill>
                  <a:srgbClr val="0000CD"/>
                </a:solidFill>
                <a:latin typeface="Calibri"/>
                <a:cs typeface="Calibri"/>
              </a:rPr>
              <a:t>&gt; 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  </a:t>
            </a:r>
            <a:endParaRPr lang="en-US" sz="1600" spc="-5" dirty="0" smtClean="0">
              <a:solidFill>
                <a:srgbClr val="0000CD"/>
              </a:solidFill>
              <a:latin typeface="Calibri"/>
              <a:cs typeface="Calibri"/>
            </a:endParaRPr>
          </a:p>
          <a:p>
            <a:pPr marL="103505" marR="1469390">
              <a:lnSpc>
                <a:spcPct val="150000"/>
              </a:lnSpc>
            </a:pPr>
            <a:r>
              <a:rPr sz="1600" spc="-10" dirty="0" smtClean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16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E2B1F"/>
                </a:solidFill>
                <a:latin typeface="Calibri"/>
                <a:cs typeface="Calibri"/>
              </a:rPr>
              <a:t>name: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="text"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="lastname"</a:t>
            </a:r>
            <a:r>
              <a:rPr sz="1600" spc="1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="Mouse</a:t>
            </a:r>
            <a:r>
              <a:rPr sz="1600" spc="-5" dirty="0" smtClean="0">
                <a:solidFill>
                  <a:srgbClr val="0000CD"/>
                </a:solidFill>
                <a:latin typeface="Calibri"/>
                <a:cs typeface="Calibri"/>
              </a:rPr>
              <a:t>"</a:t>
            </a:r>
            <a:r>
              <a:rPr lang="en-US" sz="1600" spc="-5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lang="en-US" sz="1600" spc="-10" dirty="0" smtClean="0">
                <a:solidFill>
                  <a:srgbClr val="0000CD"/>
                </a:solidFill>
                <a:cs typeface="Calibri"/>
              </a:rPr>
              <a:t>placeholder= “Type name here”</a:t>
            </a:r>
            <a:r>
              <a:rPr sz="1600" spc="-5" dirty="0" smtClean="0">
                <a:solidFill>
                  <a:srgbClr val="0000CD"/>
                </a:solidFill>
                <a:latin typeface="Calibri"/>
                <a:cs typeface="Calibri"/>
              </a:rPr>
              <a:t>&gt;&lt;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="submit"</a:t>
            </a:r>
            <a:r>
              <a:rPr sz="160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="Submit"&gt;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15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16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000" y="4572000"/>
            <a:ext cx="4060190" cy="2566670"/>
            <a:chOff x="3834384" y="4291582"/>
            <a:chExt cx="4060190" cy="2566670"/>
          </a:xfrm>
        </p:grpSpPr>
        <p:sp>
          <p:nvSpPr>
            <p:cNvPr id="5" name="object 5"/>
            <p:cNvSpPr/>
            <p:nvPr/>
          </p:nvSpPr>
          <p:spPr>
            <a:xfrm>
              <a:off x="3834384" y="4291582"/>
              <a:ext cx="4059936" cy="256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8600" y="4495863"/>
              <a:ext cx="3452749" cy="2033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3774" y="4490974"/>
              <a:ext cx="3462654" cy="2043430"/>
            </a:xfrm>
            <a:custGeom>
              <a:avLst/>
              <a:gdLst/>
              <a:ahLst/>
              <a:cxnLst/>
              <a:rect l="l" t="t" r="r" b="b"/>
              <a:pathLst>
                <a:path w="3462654" h="2043429">
                  <a:moveTo>
                    <a:pt x="0" y="2043176"/>
                  </a:moveTo>
                  <a:lnTo>
                    <a:pt x="3462274" y="2043176"/>
                  </a:lnTo>
                  <a:lnTo>
                    <a:pt x="3462274" y="0"/>
                  </a:lnTo>
                  <a:lnTo>
                    <a:pt x="0" y="0"/>
                  </a:lnTo>
                  <a:lnTo>
                    <a:pt x="0" y="2043176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26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15" dirty="0"/>
              <a:t> </a:t>
            </a:r>
            <a:r>
              <a:rPr b="1" spc="-100" dirty="0"/>
              <a:t>Reset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31380" cy="190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type="reset"&gt;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reset button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their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default</a:t>
            </a:r>
            <a:r>
              <a:rPr sz="22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values: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Just 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click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"Reset" </a:t>
            </a: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lang="en-US"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 and </a:t>
            </a:r>
            <a:r>
              <a:rPr sz="22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form-data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b="1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reset.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8102" y="3657600"/>
            <a:ext cx="8098790" cy="2628900"/>
            <a:chOff x="258102" y="3848100"/>
            <a:chExt cx="8098790" cy="2438400"/>
          </a:xfrm>
        </p:grpSpPr>
        <p:sp>
          <p:nvSpPr>
            <p:cNvPr id="5" name="object 5"/>
            <p:cNvSpPr/>
            <p:nvPr/>
          </p:nvSpPr>
          <p:spPr>
            <a:xfrm>
              <a:off x="258102" y="3848100"/>
              <a:ext cx="5181600" cy="2438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67400" y="4026306"/>
              <a:ext cx="2488946" cy="175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9664" y="4724400"/>
              <a:ext cx="427990" cy="342900"/>
            </a:xfrm>
            <a:custGeom>
              <a:avLst/>
              <a:gdLst/>
              <a:ahLst/>
              <a:cxnLst/>
              <a:rect l="l" t="t" r="r" b="b"/>
              <a:pathLst>
                <a:path w="427989" h="342900">
                  <a:moveTo>
                    <a:pt x="256286" y="0"/>
                  </a:moveTo>
                  <a:lnTo>
                    <a:pt x="256286" y="85725"/>
                  </a:lnTo>
                  <a:lnTo>
                    <a:pt x="0" y="85725"/>
                  </a:lnTo>
                  <a:lnTo>
                    <a:pt x="0" y="257175"/>
                  </a:lnTo>
                  <a:lnTo>
                    <a:pt x="256286" y="257175"/>
                  </a:lnTo>
                  <a:lnTo>
                    <a:pt x="256286" y="342900"/>
                  </a:lnTo>
                  <a:lnTo>
                    <a:pt x="427736" y="171450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9664" y="4724400"/>
              <a:ext cx="427990" cy="342900"/>
            </a:xfrm>
            <a:custGeom>
              <a:avLst/>
              <a:gdLst/>
              <a:ahLst/>
              <a:cxnLst/>
              <a:rect l="l" t="t" r="r" b="b"/>
              <a:pathLst>
                <a:path w="427989" h="342900">
                  <a:moveTo>
                    <a:pt x="0" y="85725"/>
                  </a:moveTo>
                  <a:lnTo>
                    <a:pt x="256286" y="85725"/>
                  </a:lnTo>
                  <a:lnTo>
                    <a:pt x="256286" y="0"/>
                  </a:lnTo>
                  <a:lnTo>
                    <a:pt x="427736" y="171450"/>
                  </a:lnTo>
                  <a:lnTo>
                    <a:pt x="256286" y="342900"/>
                  </a:lnTo>
                  <a:lnTo>
                    <a:pt x="256286" y="257175"/>
                  </a:lnTo>
                  <a:lnTo>
                    <a:pt x="0" y="25717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385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25" dirty="0"/>
              <a:t> </a:t>
            </a:r>
            <a:r>
              <a:rPr spc="-90" dirty="0"/>
              <a:t>Button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" y="1447800"/>
            <a:ext cx="8305800" cy="122469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&lt;input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type="button"&gt;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="button</a:t>
            </a:r>
            <a:r>
              <a:rPr sz="2200" spc="-15" dirty="0" smtClean="0">
                <a:solidFill>
                  <a:srgbClr val="0000CD"/>
                </a:solidFill>
                <a:latin typeface="Calibri"/>
                <a:cs typeface="Calibri"/>
              </a:rPr>
              <a:t>"</a:t>
            </a:r>
            <a:r>
              <a:rPr lang="en-US" sz="2200" spc="-15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lang="en-US" sz="2200" spc="-10" dirty="0" smtClean="0">
                <a:solidFill>
                  <a:srgbClr val="FF0000"/>
                </a:solidFill>
                <a:cs typeface="Calibri"/>
              </a:rPr>
              <a:t>value</a:t>
            </a:r>
            <a:r>
              <a:rPr lang="en-US" sz="2200" spc="-10" dirty="0" smtClean="0">
                <a:solidFill>
                  <a:srgbClr val="0000CD"/>
                </a:solidFill>
                <a:cs typeface="Calibri"/>
              </a:rPr>
              <a:t>="Click</a:t>
            </a:r>
            <a:r>
              <a:rPr lang="en-US" sz="2200" spc="-5" dirty="0" smtClean="0">
                <a:solidFill>
                  <a:srgbClr val="0000CD"/>
                </a:solidFill>
                <a:cs typeface="Calibri"/>
              </a:rPr>
              <a:t> Me!"</a:t>
            </a:r>
            <a:r>
              <a:rPr sz="2200" spc="-15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onclick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="alert(</a:t>
            </a:r>
            <a:r>
              <a:rPr sz="2200" spc="-10" dirty="0" smtClean="0">
                <a:solidFill>
                  <a:srgbClr val="0000CD"/>
                </a:solidFill>
                <a:latin typeface="Calibri"/>
                <a:cs typeface="Calibri"/>
              </a:rPr>
              <a:t>'Hello</a:t>
            </a:r>
            <a:r>
              <a:rPr lang="en-US" sz="2200" spc="-10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200" spc="-15" dirty="0" smtClean="0">
                <a:solidFill>
                  <a:srgbClr val="0000CD"/>
                </a:solidFill>
                <a:latin typeface="Calibri"/>
                <a:cs typeface="Calibri"/>
              </a:rPr>
              <a:t>World!')"</a:t>
            </a:r>
            <a:r>
              <a:rPr lang="en-US" sz="2200" spc="-5" dirty="0" smtClean="0">
                <a:solidFill>
                  <a:srgbClr val="0000CD"/>
                </a:solidFill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3733800"/>
            <a:ext cx="6273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After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clicking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button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 output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below: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2895600"/>
            <a:ext cx="1600200" cy="781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4267200"/>
            <a:ext cx="3036189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287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30" dirty="0"/>
              <a:t> </a:t>
            </a:r>
            <a:r>
              <a:rPr spc="-90" dirty="0"/>
              <a:t>Radio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447800"/>
            <a:ext cx="7656195" cy="352320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&lt;input type="radio"&gt;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radio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41300" marR="807085" indent="-228600">
              <a:lnSpc>
                <a:spcPct val="100000"/>
              </a:lnSpc>
              <a:spcBef>
                <a:spcPts val="484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Radio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 let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user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000" b="1" spc="-45" dirty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limited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number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 choices: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form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="male"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checked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r>
              <a:rPr sz="2000" spc="-3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Male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="female"&gt;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Female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="other"&gt;</a:t>
            </a:r>
            <a:r>
              <a:rPr sz="2000" spc="-6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2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800" y="4953000"/>
            <a:ext cx="2247900" cy="1368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488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25" dirty="0"/>
              <a:t> </a:t>
            </a:r>
            <a:r>
              <a:rPr spc="-105" dirty="0"/>
              <a:t>Checkbox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548663"/>
            <a:ext cx="7992745" cy="378206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type="checkbox"&gt;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checkbox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marR="56515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Checkboxes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ZERO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MORE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options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limited  number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choices.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form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="checkbox"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="vehicle1"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="Bike"&gt;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bike</a:t>
            </a:r>
            <a:endParaRPr sz="2200" dirty="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="checkbox"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="vehicle2"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="Car"&gt;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car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2200" spc="-10" dirty="0" smtClean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2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7764" y="5477179"/>
            <a:ext cx="2015236" cy="99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571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80" dirty="0"/>
              <a:t>Input</a:t>
            </a:r>
            <a:r>
              <a:rPr spc="-434" dirty="0"/>
              <a:t> </a:t>
            </a:r>
            <a:r>
              <a:rPr spc="-100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350760" cy="386387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value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endParaRPr lang="en-US" sz="2200" b="1" spc="-2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Holds the current value of the </a:t>
            </a:r>
            <a:r>
              <a:rPr lang="en-US" sz="2200" spc="-20" dirty="0" smtClean="0">
                <a:solidFill>
                  <a:srgbClr val="2E2B1F"/>
                </a:solidFill>
                <a:cs typeface="Calibri"/>
              </a:rPr>
              <a:t>&lt;input&gt; element’s 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readonly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lang="en-US"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Doesn’t allow to edit/change the &lt;input&gt; element’s value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disabled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lang="en-US"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The disabled attribute can be set to keep a user from using the &lt;input&gt; element until some other condition has been met (like selecting a checkbox, etc.). 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Then, a JavaScript could remove the disabled value and make the &lt;input&gt; element usable.</a:t>
            </a:r>
            <a:endParaRPr lang="en-US" sz="2200" spc="-20" dirty="0">
              <a:solidFill>
                <a:srgbClr val="2E2B1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35" y="1371600"/>
            <a:ext cx="7545070" cy="4047262"/>
          </a:xfrm>
        </p:spPr>
        <p:txBody>
          <a:bodyPr/>
          <a:lstStyle/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US" sz="2200" spc="-20" dirty="0" smtClean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lang="en-US" sz="2200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Attribute: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 smtClean="0"/>
              <a:t>It specifies the </a:t>
            </a:r>
            <a:r>
              <a:rPr lang="en-US" sz="2200" i="1" dirty="0" smtClean="0">
                <a:solidFill>
                  <a:srgbClr val="7030A0"/>
                </a:solidFill>
              </a:rPr>
              <a:t>visible width</a:t>
            </a:r>
            <a:r>
              <a:rPr lang="en-US" sz="2200" dirty="0" smtClean="0"/>
              <a:t>, in characters, of an &lt;input&gt; element. 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 smtClean="0"/>
              <a:t>default size is 20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1"/>
                </a:solidFill>
              </a:rPr>
              <a:t>used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only for types- </a:t>
            </a:r>
            <a:r>
              <a:rPr lang="en-US" sz="2200" dirty="0" smtClean="0"/>
              <a:t>text, search, </a:t>
            </a:r>
            <a:r>
              <a:rPr lang="en-US" sz="2200" dirty="0" err="1" smtClean="0"/>
              <a:t>tel</a:t>
            </a:r>
            <a:r>
              <a:rPr lang="en-US" sz="2200" dirty="0" smtClean="0"/>
              <a:t>, </a:t>
            </a:r>
            <a:r>
              <a:rPr lang="en-US" sz="2200" dirty="0" err="1" smtClean="0"/>
              <a:t>url</a:t>
            </a:r>
            <a:r>
              <a:rPr lang="en-US" sz="2200" dirty="0" smtClean="0"/>
              <a:t>, email, and password)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200" dirty="0" smtClean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US" sz="2200" spc="-15" dirty="0" err="1" smtClean="0">
                <a:solidFill>
                  <a:srgbClr val="FF0000"/>
                </a:solidFill>
                <a:latin typeface="Calibri"/>
                <a:cs typeface="Calibri"/>
              </a:rPr>
              <a:t>maxlength</a:t>
            </a:r>
            <a:r>
              <a:rPr lang="en-US" sz="2200" spc="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Attribute:</a:t>
            </a: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- 	</a:t>
            </a:r>
            <a:r>
              <a:rPr lang="en-US" sz="2200" dirty="0" smtClean="0"/>
              <a:t>It specifies the </a:t>
            </a:r>
            <a:r>
              <a:rPr lang="en-US" sz="2200" i="1" dirty="0" smtClean="0">
                <a:solidFill>
                  <a:srgbClr val="7030A0"/>
                </a:solidFill>
              </a:rPr>
              <a:t>maximum number of characters </a:t>
            </a:r>
            <a:r>
              <a:rPr lang="en-US" sz="2200" dirty="0" smtClean="0"/>
              <a:t>allowed in the &lt;input&gt; element. </a:t>
            </a:r>
            <a:endParaRPr lang="en-US" sz="2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729995"/>
            <a:ext cx="4732020" cy="1122045"/>
            <a:chOff x="234695" y="729995"/>
            <a:chExt cx="4732020" cy="1122045"/>
          </a:xfrm>
        </p:grpSpPr>
        <p:sp>
          <p:nvSpPr>
            <p:cNvPr id="3" name="object 3"/>
            <p:cNvSpPr/>
            <p:nvPr/>
          </p:nvSpPr>
          <p:spPr>
            <a:xfrm>
              <a:off x="234695" y="729995"/>
              <a:ext cx="845819" cy="1121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6051" y="729995"/>
              <a:ext cx="2979420" cy="1121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1007" y="729995"/>
              <a:ext cx="2235708" cy="11216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62890"/>
            <a:ext cx="51574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&lt;select&gt;</a:t>
            </a:r>
            <a:r>
              <a:rPr spc="-375" dirty="0"/>
              <a:t> </a:t>
            </a:r>
            <a:r>
              <a:rPr spc="-90" dirty="0"/>
              <a:t>Element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607437"/>
            <a:ext cx="5737225" cy="344932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4000" spc="-100" dirty="0">
                <a:solidFill>
                  <a:srgbClr val="FF0000"/>
                </a:solidFill>
                <a:latin typeface="Cambria"/>
                <a:cs typeface="Cambria"/>
              </a:rPr>
              <a:t>(Dropdown</a:t>
            </a:r>
            <a:r>
              <a:rPr sz="40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spc="-85" dirty="0">
                <a:solidFill>
                  <a:srgbClr val="FF0000"/>
                </a:solidFill>
                <a:latin typeface="Cambria"/>
                <a:cs typeface="Cambria"/>
              </a:rPr>
              <a:t>menus)</a:t>
            </a:r>
            <a:endParaRPr sz="400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111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&lt;select&gt;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drop-down</a:t>
            </a:r>
            <a:r>
              <a:rPr sz="2200" b="1" spc="1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list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3556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select</a:t>
            </a:r>
            <a:r>
              <a:rPr sz="2200" spc="2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="cars"&gt;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="volvo"&gt;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Volvo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="saab"&gt;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Saab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="fiat"&gt;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Fiat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="audi"&gt;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/select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4114762"/>
            <a:ext cx="1066800" cy="2148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695" y="729995"/>
            <a:ext cx="4314444" cy="112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62890"/>
            <a:ext cx="6358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&lt;select&gt; Element</a:t>
            </a:r>
            <a:r>
              <a:rPr spc="-490" dirty="0"/>
              <a:t> </a:t>
            </a:r>
            <a:r>
              <a:rPr spc="-75" dirty="0"/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865759"/>
            <a:ext cx="6459855" cy="320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>
                <a:solidFill>
                  <a:srgbClr val="FF0000"/>
                </a:solidFill>
                <a:latin typeface="Cambria"/>
                <a:cs typeface="Cambria"/>
              </a:rPr>
              <a:t>multiple</a:t>
            </a:r>
            <a:r>
              <a:rPr sz="4000" spc="-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spc="-95" dirty="0">
                <a:solidFill>
                  <a:srgbClr val="FF0000"/>
                </a:solidFill>
                <a:latin typeface="Cambria"/>
                <a:cs typeface="Cambria"/>
              </a:rPr>
              <a:t>selection</a:t>
            </a:r>
            <a:endParaRPr sz="400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3150"/>
              </a:spcBef>
              <a:buClr>
                <a:srgbClr val="A9A47B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00" spc="-5" dirty="0">
                <a:solidFill>
                  <a:srgbClr val="A42A2A"/>
                </a:solidFill>
                <a:latin typeface="Calibri"/>
                <a:cs typeface="Calibri"/>
              </a:rPr>
              <a:t>select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800" spc="-15" dirty="0">
                <a:solidFill>
                  <a:srgbClr val="0000CD"/>
                </a:solidFill>
                <a:latin typeface="Calibri"/>
                <a:cs typeface="Calibri"/>
              </a:rPr>
              <a:t>="cars"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sz="3200" spc="-15" dirty="0">
                <a:solidFill>
                  <a:srgbClr val="0000CD"/>
                </a:solidFill>
                <a:latin typeface="Calibri"/>
                <a:cs typeface="Calibri"/>
              </a:rPr>
              <a:t>="4"</a:t>
            </a:r>
            <a:r>
              <a:rPr sz="3200" spc="4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multiple</a:t>
            </a:r>
            <a:r>
              <a:rPr sz="320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3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6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="volvo"&gt;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Volvo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="saab"&gt;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Saab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="fiat"&gt;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Fiat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="audi"&gt;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/select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6600" y="4038600"/>
            <a:ext cx="1524000" cy="1668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37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110" dirty="0"/>
              <a:t>&lt;textarea&gt;</a:t>
            </a:r>
            <a:r>
              <a:rPr spc="-350" dirty="0"/>
              <a:t> </a:t>
            </a:r>
            <a:r>
              <a:rPr spc="-90" dirty="0"/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83181"/>
            <a:ext cx="5929630" cy="9645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textarea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="message"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rows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="10"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cols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="30"&gt;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cat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was playing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garden.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40"/>
              </a:lnSpc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/textarea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137861"/>
            <a:ext cx="6936105" cy="1030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rows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specifies the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visible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number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lines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in</a:t>
            </a:r>
            <a:r>
              <a:rPr sz="22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lang="en-US" sz="2200" dirty="0" smtClean="0">
                <a:latin typeface="Calibri"/>
                <a:cs typeface="Calibri"/>
              </a:rPr>
              <a:t> </a:t>
            </a:r>
            <a:r>
              <a:rPr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spc="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area.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cols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visible width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area.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1164" y="2590800"/>
            <a:ext cx="3429000" cy="233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5623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HTTP?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4000"/>
            <a:ext cx="7848600" cy="399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806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HTTP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ypertext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ransfer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rotocol. </a:t>
            </a:r>
            <a:endParaRPr lang="en-IN" sz="28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marR="28067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8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2806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the 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protocol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being used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to transfer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hypertext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documents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that 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makes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Wide </a:t>
            </a:r>
            <a:r>
              <a:rPr sz="28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8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possible</a:t>
            </a:r>
            <a:r>
              <a:rPr sz="28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8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 marR="28067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541909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standard web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address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8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800" b="1" spc="10" dirty="0" smtClean="0">
                <a:solidFill>
                  <a:srgbClr val="2E2B1F"/>
                </a:solidFill>
                <a:latin typeface="Calibri"/>
                <a:cs typeface="Calibri"/>
              </a:rPr>
              <a:t>http://www.</a:t>
            </a:r>
            <a:r>
              <a:rPr lang="en-US"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g</a:t>
            </a:r>
            <a:r>
              <a:rPr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oogle.com</a:t>
            </a:r>
            <a:r>
              <a:rPr lang="en-US" sz="28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here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prefix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http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indicates </a:t>
            </a:r>
            <a:r>
              <a:rPr lang="en-IN"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protocol</a:t>
            </a:r>
            <a:r>
              <a:rPr lang="en-US"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 being used.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2630"/>
            <a:ext cx="57296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14" dirty="0"/>
              <a:t>Forms </a:t>
            </a:r>
            <a:r>
              <a:rPr spc="-5" dirty="0"/>
              <a:t>–</a:t>
            </a:r>
            <a:r>
              <a:rPr spc="-509" dirty="0"/>
              <a:t> </a:t>
            </a:r>
            <a:r>
              <a:rPr spc="-95" dirty="0"/>
              <a:t>Example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0827" y="1219326"/>
            <a:ext cx="8067675" cy="5645150"/>
            <a:chOff x="470827" y="1219326"/>
            <a:chExt cx="8067675" cy="5645150"/>
          </a:xfrm>
        </p:grpSpPr>
        <p:sp>
          <p:nvSpPr>
            <p:cNvPr id="5" name="object 5"/>
            <p:cNvSpPr/>
            <p:nvPr/>
          </p:nvSpPr>
          <p:spPr>
            <a:xfrm>
              <a:off x="477177" y="1225676"/>
              <a:ext cx="8054975" cy="5632450"/>
            </a:xfrm>
            <a:custGeom>
              <a:avLst/>
              <a:gdLst/>
              <a:ahLst/>
              <a:cxnLst/>
              <a:rect l="l" t="t" r="r" b="b"/>
              <a:pathLst>
                <a:path w="8054975" h="5632450">
                  <a:moveTo>
                    <a:pt x="8054975" y="0"/>
                  </a:moveTo>
                  <a:lnTo>
                    <a:pt x="0" y="0"/>
                  </a:lnTo>
                  <a:lnTo>
                    <a:pt x="0" y="5632323"/>
                  </a:lnTo>
                  <a:lnTo>
                    <a:pt x="8054975" y="5632323"/>
                  </a:lnTo>
                  <a:lnTo>
                    <a:pt x="80549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177" y="1225676"/>
              <a:ext cx="8054975" cy="5632450"/>
            </a:xfrm>
            <a:custGeom>
              <a:avLst/>
              <a:gdLst/>
              <a:ahLst/>
              <a:cxnLst/>
              <a:rect l="l" t="t" r="r" b="b"/>
              <a:pathLst>
                <a:path w="8054975" h="5632450">
                  <a:moveTo>
                    <a:pt x="0" y="5632323"/>
                  </a:moveTo>
                  <a:lnTo>
                    <a:pt x="8054975" y="5632323"/>
                  </a:lnTo>
                  <a:lnTo>
                    <a:pt x="8054975" y="0"/>
                  </a:lnTo>
                  <a:lnTo>
                    <a:pt x="0" y="0"/>
                  </a:lnTo>
                  <a:lnTo>
                    <a:pt x="0" y="5632323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6878" y="5400698"/>
          <a:ext cx="5705475" cy="1389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725"/>
                <a:gridCol w="4511675"/>
                <a:gridCol w="346075"/>
              </a:tblGrid>
              <a:tr h="557529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for="fname"&gt;First</a:t>
                      </a:r>
                      <a:r>
                        <a:rPr sz="1800" b="1" spc="-1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type="text" name="fname"</a:t>
                      </a:r>
                      <a:r>
                        <a:rPr sz="1800" b="1" spc="-5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id="fname"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BF9F5"/>
                    </a:solidFill>
                  </a:tcPr>
                </a:tc>
              </a:tr>
              <a:tr h="274359">
                <a:tc>
                  <a:txBody>
                    <a:bodyPr/>
                    <a:lstStyle/>
                    <a:p>
                      <a:pPr marR="22860" algn="ctr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&lt;br</a:t>
                      </a:r>
                      <a:r>
                        <a:rPr sz="1800" b="1" spc="-7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  <a:tr h="274624">
                <a:tc>
                  <a:txBody>
                    <a:bodyPr/>
                    <a:lstStyle/>
                    <a:p>
                      <a:pPr marR="22225" algn="ctr">
                        <a:lnSpc>
                          <a:spcPts val="188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8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for="lname"&gt;Last</a:t>
                      </a:r>
                      <a:r>
                        <a:rPr sz="1800" b="1" spc="-3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  <a:tr h="283170">
                <a:tc>
                  <a:txBody>
                    <a:bodyPr/>
                    <a:lstStyle/>
                    <a:p>
                      <a:pPr marR="22860" algn="ctr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type="text" name="lname"</a:t>
                      </a:r>
                      <a:r>
                        <a:rPr sz="1800" b="1" spc="-5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id="lname"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75"/>
                        </a:lnSpc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41959" y="740663"/>
            <a:ext cx="1895855" cy="733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056" y="760388"/>
            <a:ext cx="6918959" cy="493596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09"/>
              </a:spcBef>
            </a:pPr>
            <a:r>
              <a:rPr sz="2600" b="1" spc="-5" dirty="0" smtClean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endParaRPr sz="2600" dirty="0" smtClean="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form method="post"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action="</a:t>
            </a:r>
            <a:r>
              <a:rPr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apply</a:t>
            </a:r>
            <a:r>
              <a:rPr lang="en-US"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_</a:t>
            </a:r>
            <a:r>
              <a:rPr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now.</a:t>
            </a:r>
            <a:r>
              <a:rPr lang="en-US"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js</a:t>
            </a:r>
            <a:r>
              <a:rPr sz="1800" b="1" spc="-5" dirty="0" smtClean="0">
                <a:solidFill>
                  <a:srgbClr val="FF0000"/>
                </a:solidFill>
                <a:latin typeface="Consolas"/>
                <a:cs typeface="Consolas"/>
              </a:rPr>
              <a:t>p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"&gt;</a:t>
            </a:r>
            <a:endParaRPr sz="1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&lt;input name="subject" type="hidden" value="Class"</a:t>
            </a:r>
            <a:r>
              <a:rPr sz="1800" b="1" spc="-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&lt;fieldset&gt;&lt;legend&gt;Academic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information&lt;/legend&gt;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&lt;label</a:t>
            </a:r>
            <a:r>
              <a:rPr sz="1800" b="1" spc="-6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for="degree"&gt;Degree&lt;/label&gt;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&lt;select name="degree"</a:t>
            </a:r>
            <a:r>
              <a:rPr sz="1800" b="1" spc="-6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id="degree"&gt;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value="BA"&gt;Bachelor of</a:t>
            </a:r>
            <a:r>
              <a:rPr sz="1800" b="1" spc="-3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Art&lt;/option&gt;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value="BS"&gt;Bachelor of</a:t>
            </a:r>
            <a:r>
              <a:rPr sz="1800" b="1" spc="-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Science&lt;/option&gt;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value="MBA" selected="selected"&gt;Master</a:t>
            </a:r>
            <a:r>
              <a:rPr sz="1800" b="1" spc="-9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of</a:t>
            </a:r>
            <a:endParaRPr sz="1800" dirty="0">
              <a:latin typeface="Consolas"/>
              <a:cs typeface="Consolas"/>
            </a:endParaRPr>
          </a:p>
          <a:p>
            <a:pPr marL="101536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Business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Administration&lt;/option&gt;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&lt;/select&gt;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&lt;br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&lt;label for="studentid"&gt;Student</a:t>
            </a:r>
            <a:r>
              <a:rPr sz="18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ID&lt;/label&gt;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&lt;input type="password" name="studentid"</a:t>
            </a:r>
            <a:r>
              <a:rPr sz="1800" b="1" spc="-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&lt;/fieldset&gt;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&lt;fieldset&gt;&lt;legend&gt;Personal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Details&lt;/legend</a:t>
            </a:r>
            <a:r>
              <a:rPr sz="1800" b="1" spc="-5" dirty="0" smtClean="0">
                <a:solidFill>
                  <a:srgbClr val="00AFEF"/>
                </a:solidFill>
                <a:latin typeface="Consolas"/>
                <a:cs typeface="Consolas"/>
              </a:rPr>
              <a:t>&gt;</a:t>
            </a:r>
            <a:endParaRPr lang="en-US" sz="1800" b="1" spc="-5" dirty="0" smtClean="0">
              <a:solidFill>
                <a:srgbClr val="00AFEF"/>
              </a:solidFill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92989"/>
            <a:ext cx="65766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20" dirty="0"/>
              <a:t>Forms </a:t>
            </a:r>
            <a:r>
              <a:rPr spc="-5" dirty="0"/>
              <a:t>– </a:t>
            </a:r>
            <a:r>
              <a:rPr spc="-95" dirty="0"/>
              <a:t>Example</a:t>
            </a:r>
            <a:r>
              <a:rPr spc="-68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441" y="1517662"/>
            <a:ext cx="8088630" cy="4978400"/>
            <a:chOff x="488441" y="1517662"/>
            <a:chExt cx="8088630" cy="4978400"/>
          </a:xfrm>
        </p:grpSpPr>
        <p:sp>
          <p:nvSpPr>
            <p:cNvPr id="5" name="object 5"/>
            <p:cNvSpPr/>
            <p:nvPr/>
          </p:nvSpPr>
          <p:spPr>
            <a:xfrm>
              <a:off x="494791" y="1524012"/>
              <a:ext cx="8075930" cy="4965700"/>
            </a:xfrm>
            <a:custGeom>
              <a:avLst/>
              <a:gdLst/>
              <a:ahLst/>
              <a:cxnLst/>
              <a:rect l="l" t="t" r="r" b="b"/>
              <a:pathLst>
                <a:path w="8075930" h="4965700">
                  <a:moveTo>
                    <a:pt x="8075549" y="0"/>
                  </a:moveTo>
                  <a:lnTo>
                    <a:pt x="0" y="0"/>
                  </a:lnTo>
                  <a:lnTo>
                    <a:pt x="0" y="4965446"/>
                  </a:lnTo>
                  <a:lnTo>
                    <a:pt x="8075549" y="4965446"/>
                  </a:lnTo>
                  <a:lnTo>
                    <a:pt x="8075549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4791" y="1524012"/>
              <a:ext cx="8075930" cy="4965700"/>
            </a:xfrm>
            <a:custGeom>
              <a:avLst/>
              <a:gdLst/>
              <a:ahLst/>
              <a:cxnLst/>
              <a:rect l="l" t="t" r="r" b="b"/>
              <a:pathLst>
                <a:path w="8075930" h="4965700">
                  <a:moveTo>
                    <a:pt x="0" y="4965446"/>
                  </a:moveTo>
                  <a:lnTo>
                    <a:pt x="8075549" y="4965446"/>
                  </a:lnTo>
                  <a:lnTo>
                    <a:pt x="8075549" y="0"/>
                  </a:lnTo>
                  <a:lnTo>
                    <a:pt x="0" y="0"/>
                  </a:lnTo>
                  <a:lnTo>
                    <a:pt x="0" y="4965446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81049" y="1818028"/>
          <a:ext cx="6830058" cy="1307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685"/>
                <a:gridCol w="4323715"/>
                <a:gridCol w="1252854"/>
                <a:gridCol w="344804"/>
              </a:tblGrid>
              <a:tr h="272619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Ge</a:t>
                      </a: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der</a:t>
                      </a: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88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name="gender" type="radio"</a:t>
                      </a:r>
                      <a:r>
                        <a:rPr sz="1800" b="1" spc="-7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id="gm"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value="m"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795"/>
                        </a:lnSpc>
                      </a:pPr>
                      <a:r>
                        <a:rPr sz="1800" b="1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  <a:tr h="254468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for="gm"&gt;Male&lt;/label&gt;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  <a:tr h="253746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name="gender" type="radio"</a:t>
                      </a:r>
                      <a:r>
                        <a:rPr sz="1800" b="1" spc="-6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id="gf"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value="f"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  <a:tr h="272542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for="gf"&gt;Female&lt;/label&gt;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73735" y="3048127"/>
            <a:ext cx="754507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>
              <a:lnSpc>
                <a:spcPts val="2080"/>
              </a:lnSpc>
              <a:spcBef>
                <a:spcPts val="100"/>
              </a:spcBef>
            </a:pPr>
            <a:r>
              <a:rPr spc="-5" dirty="0"/>
              <a:t>&lt;br</a:t>
            </a:r>
            <a:r>
              <a:rPr spc="-20" dirty="0"/>
              <a:t> </a:t>
            </a:r>
            <a:r>
              <a:rPr dirty="0"/>
              <a:t>/&gt;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&lt;label</a:t>
            </a:r>
            <a:r>
              <a:rPr spc="-20" dirty="0"/>
              <a:t> </a:t>
            </a:r>
            <a:r>
              <a:rPr spc="-5" dirty="0"/>
              <a:t>for="email"&gt;Email&lt;/label&gt;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&lt;input type="text" name="email" id="email"</a:t>
            </a:r>
            <a:r>
              <a:rPr spc="-65" dirty="0"/>
              <a:t> </a:t>
            </a:r>
            <a:r>
              <a:rPr dirty="0"/>
              <a:t>/&gt;</a:t>
            </a:r>
          </a:p>
          <a:p>
            <a:pPr marL="137160">
              <a:lnSpc>
                <a:spcPts val="2005"/>
              </a:lnSpc>
            </a:pPr>
            <a:r>
              <a:rPr spc="-5" dirty="0"/>
              <a:t>&lt;/fieldset&gt;</a:t>
            </a:r>
          </a:p>
          <a:p>
            <a:pPr marL="387350">
              <a:lnSpc>
                <a:spcPts val="2000"/>
              </a:lnSpc>
            </a:pPr>
            <a:r>
              <a:rPr spc="-5" dirty="0"/>
              <a:t>&lt;p&gt;</a:t>
            </a:r>
          </a:p>
          <a:p>
            <a:pPr marL="763905" marR="5080" indent="-252095">
              <a:lnSpc>
                <a:spcPts val="2000"/>
              </a:lnSpc>
              <a:spcBef>
                <a:spcPts val="114"/>
              </a:spcBef>
            </a:pPr>
            <a:r>
              <a:rPr spc="-5" dirty="0"/>
              <a:t>&lt;textarea name="terms" cols="30" rows="4"  readonly="readonly"&gt;TERMS AND</a:t>
            </a:r>
            <a:r>
              <a:rPr spc="-35" dirty="0"/>
              <a:t> </a:t>
            </a:r>
            <a:r>
              <a:rPr spc="-5" dirty="0"/>
              <a:t>CONDITIONS...&lt;/textarea&gt;</a:t>
            </a:r>
          </a:p>
          <a:p>
            <a:pPr marL="262255">
              <a:lnSpc>
                <a:spcPts val="1885"/>
              </a:lnSpc>
            </a:pPr>
            <a:r>
              <a:rPr spc="-5" dirty="0"/>
              <a:t>&lt;/p&gt;</a:t>
            </a:r>
          </a:p>
          <a:p>
            <a:pPr marL="262255">
              <a:lnSpc>
                <a:spcPts val="2000"/>
              </a:lnSpc>
            </a:pPr>
            <a:r>
              <a:rPr spc="-10" dirty="0" smtClean="0"/>
              <a:t>&lt;</a:t>
            </a:r>
            <a:r>
              <a:rPr lang="en-US" spc="-10" dirty="0" err="1" smtClean="0"/>
              <a:t>br</a:t>
            </a:r>
            <a:r>
              <a:rPr lang="en-US" spc="-10" dirty="0" smtClean="0"/>
              <a:t> /</a:t>
            </a:r>
            <a:r>
              <a:rPr spc="-10" dirty="0" smtClean="0"/>
              <a:t>&gt;</a:t>
            </a:r>
            <a:endParaRPr spc="-10" dirty="0"/>
          </a:p>
          <a:p>
            <a:pPr marL="512445">
              <a:lnSpc>
                <a:spcPts val="2005"/>
              </a:lnSpc>
            </a:pPr>
            <a:r>
              <a:rPr spc="-5" dirty="0"/>
              <a:t>&lt;input type="submit" name="submit" value="Send Form"</a:t>
            </a:r>
            <a:r>
              <a:rPr spc="-45" dirty="0"/>
              <a:t> </a:t>
            </a:r>
            <a:r>
              <a:rPr spc="-5" dirty="0"/>
              <a:t>/&gt;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&lt;input type="reset" value="Clear Form"</a:t>
            </a:r>
            <a:r>
              <a:rPr spc="-35" dirty="0"/>
              <a:t> </a:t>
            </a:r>
            <a:r>
              <a:rPr dirty="0"/>
              <a:t>/&gt;</a:t>
            </a:r>
          </a:p>
          <a:p>
            <a:pPr marL="12700">
              <a:lnSpc>
                <a:spcPts val="2080"/>
              </a:lnSpc>
            </a:pPr>
            <a:r>
              <a:rPr spc="-5" dirty="0" smtClean="0"/>
              <a:t>&lt;/</a:t>
            </a:r>
            <a:r>
              <a:rPr spc="-5" dirty="0"/>
              <a:t>form</a:t>
            </a:r>
            <a:r>
              <a:rPr spc="-5" dirty="0" smtClean="0"/>
              <a:t>&gt;</a:t>
            </a:r>
            <a:endParaRPr lang="en-US" spc="-5" dirty="0" smtClean="0"/>
          </a:p>
          <a:p>
            <a:pPr fontAlgn="t"/>
            <a:endParaRPr lang="en-US" b="0" dirty="0" smtClean="0"/>
          </a:p>
          <a:p>
            <a:pPr fontAlgn="t"/>
            <a:endParaRPr lang="en-US" b="0" dirty="0" smtClean="0"/>
          </a:p>
          <a:p>
            <a:pPr marL="12700">
              <a:lnSpc>
                <a:spcPts val="2080"/>
              </a:lnSpc>
            </a:pPr>
            <a:endParaRPr spc="-5" dirty="0"/>
          </a:p>
        </p:txBody>
      </p:sp>
      <p:sp>
        <p:nvSpPr>
          <p:cNvPr id="9" name="object 9"/>
          <p:cNvSpPr/>
          <p:nvPr/>
        </p:nvSpPr>
        <p:spPr>
          <a:xfrm>
            <a:off x="419100" y="937260"/>
            <a:ext cx="3593591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2140" y="840033"/>
            <a:ext cx="3182620" cy="98361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600" b="1" spc="-5" dirty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r>
              <a:rPr sz="2600" b="1" spc="-40" dirty="0">
                <a:solidFill>
                  <a:srgbClr val="484230"/>
                </a:solidFill>
                <a:latin typeface="Corbel"/>
                <a:cs typeface="Corbel"/>
              </a:rPr>
              <a:t> </a:t>
            </a:r>
            <a:r>
              <a:rPr sz="2600" b="1" spc="-10" dirty="0">
                <a:solidFill>
                  <a:srgbClr val="484230"/>
                </a:solidFill>
                <a:latin typeface="Corbel"/>
                <a:cs typeface="Corbel"/>
              </a:rPr>
              <a:t>(continued)</a:t>
            </a:r>
            <a:endParaRPr sz="2600" dirty="0">
              <a:latin typeface="Corbel"/>
              <a:cs typeface="Corbel"/>
            </a:endParaRPr>
          </a:p>
          <a:p>
            <a:pPr marL="348615">
              <a:lnSpc>
                <a:spcPct val="100000"/>
              </a:lnSpc>
              <a:spcBef>
                <a:spcPts val="919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&lt;br</a:t>
            </a:r>
            <a:r>
              <a:rPr sz="18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707136"/>
            <a:ext cx="3593591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80848"/>
            <a:ext cx="6577330" cy="10204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12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14" dirty="0"/>
              <a:t>Forms </a:t>
            </a:r>
            <a:r>
              <a:rPr spc="-5" dirty="0"/>
              <a:t>– </a:t>
            </a:r>
            <a:r>
              <a:rPr spc="-95" dirty="0"/>
              <a:t>Example</a:t>
            </a:r>
            <a:r>
              <a:rPr spc="-695" dirty="0"/>
              <a:t> </a:t>
            </a:r>
            <a:r>
              <a:rPr spc="-75" dirty="0"/>
              <a:t>(3)</a:t>
            </a:r>
          </a:p>
          <a:p>
            <a:pPr marL="165100">
              <a:lnSpc>
                <a:spcPts val="2720"/>
              </a:lnSpc>
            </a:pPr>
            <a:r>
              <a:rPr sz="2600" b="1" spc="-5" dirty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r>
              <a:rPr sz="2600" b="1" spc="-10" dirty="0">
                <a:solidFill>
                  <a:srgbClr val="484230"/>
                </a:solidFill>
                <a:latin typeface="Corbel"/>
                <a:cs typeface="Corbel"/>
              </a:rPr>
              <a:t> (continued)</a:t>
            </a:r>
            <a:endParaRPr sz="2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5000" y="1295399"/>
            <a:ext cx="5257800" cy="556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3717209"/>
            <a:ext cx="4934585" cy="1929764"/>
          </a:xfrm>
          <a:prstGeom prst="rect">
            <a:avLst/>
          </a:prstGeom>
        </p:spPr>
        <p:txBody>
          <a:bodyPr vert="horz" wrap="square" lIns="0" tIns="466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5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30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20" dirty="0">
                <a:solidFill>
                  <a:srgbClr val="675E46"/>
                </a:solidFill>
                <a:latin typeface="Cambria"/>
                <a:cs typeface="Cambria"/>
              </a:rPr>
              <a:t>Frames</a:t>
            </a:r>
            <a:endParaRPr sz="6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&lt;frameset&gt;</a:t>
            </a:r>
            <a:r>
              <a:rPr sz="2000" dirty="0">
                <a:solidFill>
                  <a:srgbClr val="8E8D8B"/>
                </a:solidFill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&lt;frame&gt;</a:t>
            </a:r>
            <a:r>
              <a:rPr sz="2000" spc="-740" dirty="0">
                <a:solidFill>
                  <a:srgbClr val="8E8D8B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8E8D8B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&lt;iframe&gt;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208" y="1313688"/>
            <a:ext cx="3293364" cy="5245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7259" y="1269491"/>
            <a:ext cx="3396995" cy="5282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4080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75" dirty="0"/>
              <a:t> </a:t>
            </a:r>
            <a:r>
              <a:rPr spc="-114"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950" y="1524000"/>
            <a:ext cx="7772400" cy="37850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Frames provide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a </a:t>
            </a:r>
            <a:r>
              <a:rPr sz="2400" spc="-25" dirty="0">
                <a:solidFill>
                  <a:srgbClr val="484230"/>
                </a:solidFill>
                <a:latin typeface="Calibri"/>
                <a:cs typeface="Calibri"/>
              </a:rPr>
              <a:t>way </a:t>
            </a:r>
            <a:r>
              <a:rPr sz="2400" b="1" spc="-20" dirty="0">
                <a:solidFill>
                  <a:srgbClr val="484230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484230"/>
                </a:solidFill>
                <a:latin typeface="Calibri"/>
                <a:cs typeface="Calibri"/>
              </a:rPr>
              <a:t>show </a:t>
            </a:r>
            <a:r>
              <a:rPr sz="2400" b="1" spc="-5" dirty="0">
                <a:solidFill>
                  <a:srgbClr val="484230"/>
                </a:solidFill>
                <a:latin typeface="Calibri"/>
                <a:cs typeface="Calibri"/>
              </a:rPr>
              <a:t>multiple </a:t>
            </a:r>
            <a:r>
              <a:rPr sz="2400" b="1" spc="-10" dirty="0">
                <a:solidFill>
                  <a:srgbClr val="484230"/>
                </a:solidFill>
                <a:latin typeface="Calibri"/>
                <a:cs typeface="Calibri"/>
              </a:rPr>
              <a:t>HTML documents </a:t>
            </a:r>
            <a:r>
              <a:rPr sz="2400" b="1" spc="-5" dirty="0">
                <a:solidFill>
                  <a:srgbClr val="484230"/>
                </a:solidFill>
                <a:latin typeface="Calibri"/>
                <a:cs typeface="Calibri"/>
              </a:rPr>
              <a:t>in a  </a:t>
            </a:r>
            <a:r>
              <a:rPr sz="2400" b="1" spc="-10" dirty="0">
                <a:solidFill>
                  <a:srgbClr val="484230"/>
                </a:solidFill>
                <a:latin typeface="Calibri"/>
                <a:cs typeface="Calibri"/>
              </a:rPr>
              <a:t>single </a:t>
            </a:r>
            <a:r>
              <a:rPr sz="2400" b="1" spc="-30" dirty="0">
                <a:solidFill>
                  <a:srgbClr val="484230"/>
                </a:solidFill>
                <a:latin typeface="Calibri"/>
                <a:cs typeface="Calibri"/>
              </a:rPr>
              <a:t>Web</a:t>
            </a:r>
            <a:r>
              <a:rPr sz="2400" b="1" spc="1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400" b="1" spc="-15" dirty="0" smtClean="0">
                <a:solidFill>
                  <a:srgbClr val="484230"/>
                </a:solidFill>
                <a:latin typeface="Calibri"/>
                <a:cs typeface="Calibri"/>
              </a:rPr>
              <a:t>page</a:t>
            </a:r>
            <a:r>
              <a:rPr lang="en-IN" sz="2400" b="1" spc="-15" dirty="0" smtClean="0">
                <a:solidFill>
                  <a:srgbClr val="484230"/>
                </a:solidFill>
                <a:latin typeface="Calibri"/>
                <a:cs typeface="Calibri"/>
              </a:rPr>
              <a:t>.</a:t>
            </a:r>
          </a:p>
          <a:p>
            <a:pPr marL="241300" marR="762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50" b="1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The</a:t>
            </a:r>
            <a:r>
              <a:rPr lang="en-US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 web-p</a:t>
            </a:r>
            <a:r>
              <a:rPr sz="2400" spc="-15" dirty="0" smtClean="0">
                <a:solidFill>
                  <a:srgbClr val="484230"/>
                </a:solidFill>
                <a:latin typeface="Calibri"/>
                <a:cs typeface="Calibri"/>
              </a:rPr>
              <a:t>age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be split </a:t>
            </a:r>
            <a:r>
              <a:rPr sz="2400" spc="-20" dirty="0">
                <a:solidFill>
                  <a:srgbClr val="484230"/>
                </a:solidFill>
                <a:latin typeface="Calibri"/>
                <a:cs typeface="Calibri"/>
              </a:rPr>
              <a:t>into separate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views </a:t>
            </a: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(</a:t>
            </a:r>
            <a:r>
              <a:rPr lang="en-US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i.e. </a:t>
            </a: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frames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)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horizontally </a:t>
            </a:r>
            <a:r>
              <a:rPr sz="2400" spc="-5" dirty="0" smtClean="0">
                <a:solidFill>
                  <a:srgbClr val="484230"/>
                </a:solidFill>
                <a:latin typeface="Calibri"/>
                <a:cs typeface="Calibri"/>
              </a:rPr>
              <a:t>and</a:t>
            </a: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 vertically</a:t>
            </a:r>
            <a:r>
              <a:rPr lang="en-IN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.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50" dirty="0">
              <a:latin typeface="Calibri"/>
              <a:cs typeface="Calibri"/>
            </a:endParaRPr>
          </a:p>
          <a:p>
            <a:pPr marL="241300" marR="603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Frames were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popular in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early </a:t>
            </a:r>
            <a:r>
              <a:rPr lang="en-US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days </a:t>
            </a:r>
            <a:r>
              <a:rPr sz="2400" spc="-5" dirty="0" smtClean="0">
                <a:solidFill>
                  <a:srgbClr val="484230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HTML development,  but now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their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usage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is</a:t>
            </a:r>
            <a:r>
              <a:rPr sz="2400" spc="2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rejected</a:t>
            </a:r>
            <a:r>
              <a:rPr lang="en-IN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.</a:t>
            </a:r>
          </a:p>
          <a:p>
            <a:pPr marL="241300" marR="603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50" dirty="0">
              <a:latin typeface="Calibri"/>
              <a:cs typeface="Calibri"/>
            </a:endParaRPr>
          </a:p>
          <a:p>
            <a:pPr marL="241300" marR="222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Frames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are </a:t>
            </a:r>
            <a:r>
              <a:rPr lang="en-US"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no more </a:t>
            </a:r>
            <a:r>
              <a:rPr sz="2400" spc="-10" dirty="0" smtClean="0">
                <a:solidFill>
                  <a:srgbClr val="484230"/>
                </a:solidFill>
                <a:latin typeface="Calibri"/>
                <a:cs typeface="Calibri"/>
              </a:rPr>
              <a:t>supported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all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user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agents </a:t>
            </a:r>
            <a:r>
              <a:rPr sz="2400" spc="-20" dirty="0" smtClean="0">
                <a:solidFill>
                  <a:srgbClr val="484230"/>
                </a:solidFill>
                <a:latin typeface="Calibri"/>
                <a:cs typeface="Calibri"/>
              </a:rPr>
              <a:t>(</a:t>
            </a:r>
            <a:r>
              <a:rPr lang="en-IN" sz="2400" spc="-20" dirty="0" smtClean="0">
                <a:solidFill>
                  <a:srgbClr val="484230"/>
                </a:solidFill>
                <a:latin typeface="Calibri"/>
                <a:cs typeface="Calibri"/>
              </a:rPr>
              <a:t>i.e. </a:t>
            </a:r>
            <a:r>
              <a:rPr sz="2400" spc="-20" dirty="0" smtClean="0">
                <a:solidFill>
                  <a:srgbClr val="484230"/>
                </a:solidFill>
                <a:latin typeface="Calibri"/>
                <a:cs typeface="Calibri"/>
              </a:rPr>
              <a:t>browsers</a:t>
            </a:r>
            <a:r>
              <a:rPr sz="2400" spc="-20" dirty="0">
                <a:solidFill>
                  <a:srgbClr val="484230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search 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engines,</a:t>
            </a:r>
            <a:r>
              <a:rPr sz="2400" spc="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etc</a:t>
            </a:r>
            <a:r>
              <a:rPr sz="2400" spc="-15" dirty="0" smtClean="0">
                <a:solidFill>
                  <a:srgbClr val="484230"/>
                </a:solidFill>
                <a:latin typeface="Calibri"/>
                <a:cs typeface="Calibri"/>
              </a:rPr>
              <a:t>.)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237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00" dirty="0"/>
              <a:t>&lt;frame&gt;</a:t>
            </a:r>
            <a:r>
              <a:rPr spc="-409" dirty="0"/>
              <a:t> </a:t>
            </a:r>
            <a:r>
              <a:rPr spc="-170" dirty="0" smtClean="0"/>
              <a:t>Tag</a:t>
            </a:r>
            <a:endParaRPr spc="-17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295400"/>
            <a:ext cx="4759960" cy="28039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 smtClean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400" b="1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400" dirty="0" smtClean="0">
                <a:solidFill>
                  <a:srgbClr val="2E2B1F"/>
                </a:solidFill>
                <a:latin typeface="Calibri"/>
                <a:cs typeface="Calibri"/>
              </a:rPr>
              <a:t> 	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simple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three-framed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lang="en-US" sz="24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27965" indent="-227965">
              <a:lnSpc>
                <a:spcPct val="100000"/>
              </a:lnSpc>
              <a:spcBef>
                <a:spcPts val="434"/>
              </a:spcBef>
              <a:buClr>
                <a:srgbClr val="A9A47B"/>
              </a:buClr>
              <a:buFont typeface="Arial"/>
              <a:buChar char="•"/>
              <a:tabLst>
                <a:tab pos="227965" algn="l"/>
                <a:tab pos="241300" algn="l"/>
              </a:tabLst>
            </a:pP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400" spc="-10" dirty="0">
                <a:solidFill>
                  <a:srgbClr val="A42A2A"/>
                </a:solidFill>
                <a:latin typeface="Calibri"/>
                <a:cs typeface="Calibri"/>
              </a:rPr>
              <a:t>frameset</a:t>
            </a:r>
            <a:r>
              <a:rPr sz="2400" spc="2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cols</a:t>
            </a:r>
            <a:r>
              <a:rPr sz="2400" spc="-5" dirty="0">
                <a:solidFill>
                  <a:srgbClr val="0000CD"/>
                </a:solidFill>
                <a:latin typeface="Calibri"/>
                <a:cs typeface="Calibri"/>
              </a:rPr>
              <a:t>="25</a:t>
            </a:r>
            <a:r>
              <a:rPr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%,</a:t>
            </a:r>
            <a:r>
              <a:rPr lang="en-US"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50%,</a:t>
            </a:r>
            <a:r>
              <a:rPr lang="en-US"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25</a:t>
            </a:r>
            <a:r>
              <a:rPr sz="2400" spc="-5" dirty="0">
                <a:solidFill>
                  <a:srgbClr val="0000CD"/>
                </a:solidFill>
                <a:latin typeface="Calibri"/>
                <a:cs typeface="Calibri"/>
              </a:rPr>
              <a:t>%"&gt;</a:t>
            </a:r>
            <a:endParaRPr sz="2400" dirty="0">
              <a:latin typeface="Calibri"/>
              <a:cs typeface="Calibri"/>
            </a:endParaRPr>
          </a:p>
          <a:p>
            <a:pPr marR="51435" algn="ctr">
              <a:lnSpc>
                <a:spcPct val="100000"/>
              </a:lnSpc>
            </a:pP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400" spc="-10" dirty="0">
                <a:solidFill>
                  <a:srgbClr val="A42A2A"/>
                </a:solidFill>
                <a:latin typeface="Calibri"/>
                <a:cs typeface="Calibri"/>
              </a:rPr>
              <a:t>frame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="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frame_a.htm</a:t>
            </a:r>
            <a:r>
              <a:rPr lang="en-US"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sz="2400" dirty="0">
              <a:latin typeface="Calibri"/>
              <a:cs typeface="Calibri"/>
            </a:endParaRPr>
          </a:p>
          <a:p>
            <a:pPr marR="39370" algn="ctr">
              <a:lnSpc>
                <a:spcPct val="100000"/>
              </a:lnSpc>
            </a:pP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400" spc="-10" dirty="0">
                <a:solidFill>
                  <a:srgbClr val="A42A2A"/>
                </a:solidFill>
                <a:latin typeface="Calibri"/>
                <a:cs typeface="Calibri"/>
              </a:rPr>
              <a:t>frame</a:t>
            </a:r>
            <a:r>
              <a:rPr sz="2400" spc="-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="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frame_b.htm</a:t>
            </a:r>
            <a:r>
              <a:rPr lang="en-US"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lang="en-US"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	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400" spc="-10" dirty="0">
                <a:solidFill>
                  <a:srgbClr val="A42A2A"/>
                </a:solidFill>
                <a:latin typeface="Calibri"/>
                <a:cs typeface="Calibri"/>
              </a:rPr>
              <a:t>frame</a:t>
            </a:r>
            <a:r>
              <a:rPr sz="24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400" spc="-10" dirty="0">
                <a:solidFill>
                  <a:srgbClr val="0000CD"/>
                </a:solidFill>
                <a:latin typeface="Calibri"/>
                <a:cs typeface="Calibri"/>
              </a:rPr>
              <a:t>="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frame_c.htm</a:t>
            </a:r>
            <a:r>
              <a:rPr lang="en-US"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400" spc="-10" dirty="0" smtClean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lang="en-US" sz="2400" dirty="0" smtClean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 smtClean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400" spc="-5" dirty="0" smtClean="0">
                <a:solidFill>
                  <a:srgbClr val="A42A2A"/>
                </a:solidFill>
                <a:latin typeface="Calibri"/>
                <a:cs typeface="Calibri"/>
              </a:rPr>
              <a:t>/</a:t>
            </a:r>
            <a:r>
              <a:rPr sz="2400" spc="-5" dirty="0">
                <a:solidFill>
                  <a:srgbClr val="A42A2A"/>
                </a:solidFill>
                <a:latin typeface="Calibri"/>
                <a:cs typeface="Calibri"/>
              </a:rPr>
              <a:t>frameset</a:t>
            </a:r>
            <a:r>
              <a:rPr sz="24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5715000"/>
            <a:ext cx="7187565" cy="5746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5080" indent="-228600">
              <a:lnSpc>
                <a:spcPts val="192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Each &lt;frame&gt;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in a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&lt;frameset&gt;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can </a:t>
            </a:r>
            <a:r>
              <a:rPr sz="2000" b="1" spc="-20" dirty="0">
                <a:solidFill>
                  <a:srgbClr val="7030A0"/>
                </a:solidFill>
                <a:latin typeface="Calibri"/>
                <a:cs typeface="Calibri"/>
              </a:rPr>
              <a:t>have </a:t>
            </a:r>
            <a:r>
              <a:rPr sz="2000" b="1" spc="-15" dirty="0">
                <a:solidFill>
                  <a:srgbClr val="7030A0"/>
                </a:solidFill>
                <a:latin typeface="Calibri"/>
                <a:cs typeface="Calibri"/>
              </a:rPr>
              <a:t>different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attributes,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such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as  </a:t>
            </a:r>
            <a:r>
              <a:rPr sz="2000" b="1" spc="-30" dirty="0">
                <a:solidFill>
                  <a:srgbClr val="7030A0"/>
                </a:solidFill>
                <a:latin typeface="Calibri"/>
                <a:cs typeface="Calibri"/>
              </a:rPr>
              <a:t>border,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scrolling,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the ability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to </a:t>
            </a:r>
            <a:r>
              <a:rPr sz="2000" b="1" spc="-15" dirty="0">
                <a:solidFill>
                  <a:srgbClr val="7030A0"/>
                </a:solidFill>
                <a:latin typeface="Calibri"/>
                <a:cs typeface="Calibri"/>
              </a:rPr>
              <a:t>resize,</a:t>
            </a:r>
            <a:r>
              <a:rPr sz="2000" b="1" spc="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etc.</a:t>
            </a:r>
            <a:endParaRPr sz="2000" b="1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1714" y="4191000"/>
            <a:ext cx="6048374" cy="136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447040"/>
                </a:lnTo>
                <a:lnTo>
                  <a:pt x="609600" y="447040"/>
                </a:lnTo>
                <a:lnTo>
                  <a:pt x="609600" y="685800"/>
                </a:lnTo>
                <a:lnTo>
                  <a:pt x="685800" y="685800"/>
                </a:lnTo>
                <a:lnTo>
                  <a:pt x="685800" y="44704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5" name="object 5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685800" y="0"/>
                  </a:moveTo>
                  <a:lnTo>
                    <a:pt x="0" y="0"/>
                  </a:lnTo>
                  <a:lnTo>
                    <a:pt x="0" y="506476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506476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218440"/>
                  </a:lnTo>
                  <a:lnTo>
                    <a:pt x="609600" y="218440"/>
                  </a:lnTo>
                  <a:lnTo>
                    <a:pt x="609600" y="685800"/>
                  </a:lnTo>
                  <a:lnTo>
                    <a:pt x="685800" y="685800"/>
                  </a:lnTo>
                  <a:lnTo>
                    <a:pt x="685800" y="21844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604" y="0"/>
            <a:ext cx="9048750" cy="6864350"/>
            <a:chOff x="25604" y="0"/>
            <a:chExt cx="9048750" cy="6864350"/>
          </a:xfrm>
        </p:grpSpPr>
        <p:sp>
          <p:nvSpPr>
            <p:cNvPr id="8" name="object 8"/>
            <p:cNvSpPr/>
            <p:nvPr/>
          </p:nvSpPr>
          <p:spPr>
            <a:xfrm>
              <a:off x="31953" y="5704839"/>
              <a:ext cx="9036050" cy="914400"/>
            </a:xfrm>
            <a:custGeom>
              <a:avLst/>
              <a:gdLst/>
              <a:ahLst/>
              <a:cxnLst/>
              <a:rect l="l" t="t" r="r" b="b"/>
              <a:pathLst>
                <a:path w="9036050" h="914400">
                  <a:moveTo>
                    <a:pt x="476859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768596" y="914400"/>
                  </a:lnTo>
                  <a:lnTo>
                    <a:pt x="4768596" y="0"/>
                  </a:lnTo>
                  <a:close/>
                </a:path>
                <a:path w="9036050" h="914400">
                  <a:moveTo>
                    <a:pt x="9035847" y="0"/>
                  </a:moveTo>
                  <a:lnTo>
                    <a:pt x="4768647" y="0"/>
                  </a:lnTo>
                  <a:lnTo>
                    <a:pt x="4768647" y="914400"/>
                  </a:lnTo>
                  <a:lnTo>
                    <a:pt x="9035847" y="914400"/>
                  </a:lnTo>
                  <a:lnTo>
                    <a:pt x="9035847" y="0"/>
                  </a:lnTo>
                  <a:close/>
                </a:path>
              </a:pathLst>
            </a:custGeom>
            <a:solidFill>
              <a:srgbClr val="F0E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53" y="6619252"/>
              <a:ext cx="9036050" cy="238760"/>
            </a:xfrm>
            <a:custGeom>
              <a:avLst/>
              <a:gdLst/>
              <a:ahLst/>
              <a:cxnLst/>
              <a:rect l="l" t="t" r="r" b="b"/>
              <a:pathLst>
                <a:path w="9036050" h="238759">
                  <a:moveTo>
                    <a:pt x="4768596" y="0"/>
                  </a:moveTo>
                  <a:lnTo>
                    <a:pt x="0" y="0"/>
                  </a:lnTo>
                  <a:lnTo>
                    <a:pt x="0" y="238747"/>
                  </a:lnTo>
                  <a:lnTo>
                    <a:pt x="4768596" y="238747"/>
                  </a:lnTo>
                  <a:lnTo>
                    <a:pt x="4768596" y="0"/>
                  </a:lnTo>
                  <a:close/>
                </a:path>
                <a:path w="9036050" h="238759">
                  <a:moveTo>
                    <a:pt x="9035847" y="0"/>
                  </a:moveTo>
                  <a:lnTo>
                    <a:pt x="4768647" y="0"/>
                  </a:lnTo>
                  <a:lnTo>
                    <a:pt x="4768647" y="238747"/>
                  </a:lnTo>
                  <a:lnTo>
                    <a:pt x="9035847" y="238747"/>
                  </a:lnTo>
                  <a:lnTo>
                    <a:pt x="9035847" y="0"/>
                  </a:lnTo>
                  <a:close/>
                </a:path>
              </a:pathLst>
            </a:custGeom>
            <a:solidFill>
              <a:srgbClr val="E1E0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04" y="5704840"/>
              <a:ext cx="9048750" cy="914400"/>
            </a:xfrm>
            <a:custGeom>
              <a:avLst/>
              <a:gdLst/>
              <a:ahLst/>
              <a:cxnLst/>
              <a:rect l="l" t="t" r="r" b="b"/>
              <a:pathLst>
                <a:path w="9048750" h="914400">
                  <a:moveTo>
                    <a:pt x="0" y="0"/>
                  </a:moveTo>
                  <a:lnTo>
                    <a:pt x="9048545" y="0"/>
                  </a:lnTo>
                </a:path>
                <a:path w="9048750" h="914400">
                  <a:moveTo>
                    <a:pt x="0" y="914400"/>
                  </a:moveTo>
                  <a:lnTo>
                    <a:pt x="9048545" y="9144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03" y="0"/>
              <a:ext cx="9048750" cy="6858000"/>
            </a:xfrm>
            <a:custGeom>
              <a:avLst/>
              <a:gdLst/>
              <a:ahLst/>
              <a:cxnLst/>
              <a:rect l="l" t="t" r="r" b="b"/>
              <a:pathLst>
                <a:path w="9048750" h="6858000">
                  <a:moveTo>
                    <a:pt x="127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700" y="6858000"/>
                  </a:lnTo>
                  <a:lnTo>
                    <a:pt x="12700" y="0"/>
                  </a:lnTo>
                  <a:close/>
                </a:path>
                <a:path w="9048750" h="6858000">
                  <a:moveTo>
                    <a:pt x="9048547" y="0"/>
                  </a:moveTo>
                  <a:lnTo>
                    <a:pt x="9035847" y="0"/>
                  </a:lnTo>
                  <a:lnTo>
                    <a:pt x="9035847" y="6858000"/>
                  </a:lnTo>
                  <a:lnTo>
                    <a:pt x="9048547" y="6858000"/>
                  </a:lnTo>
                  <a:lnTo>
                    <a:pt x="90485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04" y="0"/>
              <a:ext cx="9048750" cy="0"/>
            </a:xfrm>
            <a:custGeom>
              <a:avLst/>
              <a:gdLst/>
              <a:ahLst/>
              <a:cxnLst/>
              <a:rect l="l" t="t" r="r" b="b"/>
              <a:pathLst>
                <a:path w="9048750">
                  <a:moveTo>
                    <a:pt x="0" y="0"/>
                  </a:moveTo>
                  <a:lnTo>
                    <a:pt x="904854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86568"/>
              </p:ext>
            </p:extLst>
          </p:nvPr>
        </p:nvGraphicFramePr>
        <p:xfrm>
          <a:off x="31954" y="0"/>
          <a:ext cx="9112250" cy="6892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8850"/>
                <a:gridCol w="4267200"/>
                <a:gridCol w="76200"/>
              </a:tblGrid>
              <a:tr h="39623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IN" sz="2800" b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2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IN" sz="2800" b="1" dirty="0" smtClean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HTML</a:t>
                      </a:r>
                      <a:r>
                        <a:rPr sz="2800" b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Doctype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declaration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 is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too</a:t>
                      </a:r>
                      <a:r>
                        <a:rPr sz="1800" b="1" spc="-1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&lt;!DOCTYPE HTML PUBLIC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"-//W3C//DTD</a:t>
                      </a:r>
                      <a:r>
                        <a:rPr sz="1800" spc="7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4.01//EN"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  <a:hlinkClick r:id="rId3"/>
                        </a:rPr>
                        <a:t>"h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  <a:hlinkClick r:id="rId3"/>
                        </a:rPr>
                        <a:t>tp://www.w3.org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/TR</a:t>
                      </a:r>
                      <a:r>
                        <a:rPr sz="1800" spc="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/html4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/strict.dtd"&gt;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 dirty="0">
                        <a:latin typeface="Times New Roman"/>
                        <a:cs typeface="Times New Roman"/>
                      </a:endParaRPr>
                    </a:p>
                    <a:p>
                      <a:pPr marL="92075" marR="637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DOCTYPE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declaration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Html5 is</a:t>
                      </a:r>
                      <a:r>
                        <a:rPr sz="1800" b="1" spc="-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very 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simple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"&lt;!DOCTYPE</a:t>
                      </a: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encoding </a:t>
                      </a:r>
                      <a:r>
                        <a:rPr lang="en-IN" sz="1800" b="1" spc="-1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declaration</a:t>
                      </a:r>
                      <a:r>
                        <a:rPr lang="en-IN" sz="1800" b="1" spc="90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sz="1800" b="1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 is also</a:t>
                      </a:r>
                      <a:r>
                        <a:rPr sz="1800" b="1" spc="-10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r>
                        <a:rPr lang="en-IN" sz="1800" b="0" spc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&lt;!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DOCTYPE HTML PUBLIC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"-//W3C//DTD</a:t>
                      </a:r>
                      <a:r>
                        <a:rPr sz="1800" spc="7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lang="en-IN" sz="1800" spc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Transitional//EN"&gt;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b="1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encoding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(charset) declaration</a:t>
                      </a:r>
                      <a:r>
                        <a:rPr sz="1800" b="1" spc="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endParaRPr sz="1800" b="1" dirty="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also very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simple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&lt;meta</a:t>
                      </a:r>
                      <a:r>
                        <a:rPr sz="1800" spc="-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charset="UTF-8"&gt;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lang="en-US" dirty="0" smtClean="0"/>
                        <a:t>No concept of </a:t>
                      </a:r>
                      <a:r>
                        <a:rPr lang="en-US" b="1" dirty="0" smtClean="0"/>
                        <a:t>media</a:t>
                      </a:r>
                      <a:r>
                        <a:rPr lang="en-US" dirty="0" smtClean="0"/>
                        <a:t> in case of HTML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178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Audio and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Videos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integral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part of 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HTML5 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e.g.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&lt;audio&gt;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&lt;video&gt;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 marR="3384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dirty="0" smtClean="0"/>
                        <a:t>HTML does not allow drag and drop effects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dirty="0" smtClean="0"/>
                        <a:t>HTML5 allows drag and drop effects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 marR="11683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is almost impossible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get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true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GeoLocation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 </a:t>
                      </a:r>
                      <a:r>
                        <a:rPr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browsing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website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especially </a:t>
                      </a:r>
                      <a:r>
                        <a:rPr lang="en-US" sz="1800" b="1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when </a:t>
                      </a:r>
                      <a:r>
                        <a:rPr sz="1800" b="1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comes  to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mobile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devices.</a:t>
                      </a: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19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GeoLocation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API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HTML5 helps identify 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location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browsing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website  (provided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user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dirty="0" smtClean="0"/>
                        <a:t>HTML offers local storage instead of cookies.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dirty="0" smtClean="0"/>
                        <a:t>HTML5 uses cookies to store data.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 marR="1143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possible to draw any shapes like circle, rectangle,  triangle, etc.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769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Using </a:t>
                      </a:r>
                      <a:r>
                        <a:rPr lang="en-US" dirty="0" smtClean="0"/>
                        <a:t>the </a:t>
                      </a:r>
                      <a:r>
                        <a:rPr lang="en-US" b="1" dirty="0" smtClean="0"/>
                        <a:t>&lt;canvas&gt;</a:t>
                      </a:r>
                      <a:r>
                        <a:rPr lang="en-US" dirty="0" smtClean="0"/>
                        <a:t> element of 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HTML5 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you can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draw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shapes 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like 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circle, rectangle,</a:t>
                      </a:r>
                      <a:r>
                        <a:rPr sz="1800" spc="5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triangle</a:t>
                      </a:r>
                      <a:r>
                        <a:rPr lang="en-US"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/>
                        <a:t>via scripts</a:t>
                      </a:r>
                      <a:r>
                        <a:rPr sz="1800" spc="-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0">
                <a:tc>
                  <a:txBody>
                    <a:bodyPr/>
                    <a:lstStyle/>
                    <a:p>
                      <a:pPr marL="91440" marR="393065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en-US" dirty="0" smtClean="0"/>
                        <a:t>Allows use of </a:t>
                      </a:r>
                      <a:r>
                        <a:rPr lang="en-US" b="1" dirty="0" smtClean="0"/>
                        <a:t>browser cache</a:t>
                      </a:r>
                      <a:r>
                        <a:rPr lang="en-US" dirty="0" smtClean="0"/>
                        <a:t> as the temporary storage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49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dirty="0" smtClean="0"/>
                        <a:t>HTML5</a:t>
                      </a:r>
                      <a:r>
                        <a:rPr lang="en-US" baseline="0" dirty="0" smtClean="0"/>
                        <a:t> can use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smtClean="0"/>
                        <a:t>application cache, web SQL database </a:t>
                      </a:r>
                      <a:r>
                        <a:rPr lang="en-US" dirty="0" smtClean="0"/>
                        <a:t>and </a:t>
                      </a:r>
                      <a:r>
                        <a:rPr lang="en-US" b="1" dirty="0" smtClean="0"/>
                        <a:t>web storage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9101455" cy="6172200"/>
            <a:chOff x="42671" y="0"/>
            <a:chExt cx="9101455" cy="6172200"/>
          </a:xfrm>
        </p:grpSpPr>
        <p:sp>
          <p:nvSpPr>
            <p:cNvPr id="3" name="object 3"/>
            <p:cNvSpPr/>
            <p:nvPr/>
          </p:nvSpPr>
          <p:spPr>
            <a:xfrm>
              <a:off x="2621279" y="4069079"/>
              <a:ext cx="6393180" cy="14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66999" y="4114799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400" y="0"/>
                  </a:lnTo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1279" y="4069079"/>
              <a:ext cx="6393180" cy="14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6999" y="4114799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400" y="0"/>
                  </a:lnTo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1" y="3698748"/>
              <a:ext cx="8866632" cy="7086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15" y="2808731"/>
              <a:ext cx="8848344" cy="1491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740" y="2992627"/>
            <a:ext cx="8019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484230"/>
                </a:solidFill>
              </a:rPr>
              <a:t>Cascading </a:t>
            </a:r>
            <a:r>
              <a:rPr sz="5400" spc="-95" dirty="0">
                <a:solidFill>
                  <a:srgbClr val="484230"/>
                </a:solidFill>
              </a:rPr>
              <a:t>Style </a:t>
            </a:r>
            <a:r>
              <a:rPr sz="5400" spc="-80" dirty="0">
                <a:solidFill>
                  <a:srgbClr val="484230"/>
                </a:solidFill>
              </a:rPr>
              <a:t>Sheets</a:t>
            </a:r>
            <a:r>
              <a:rPr sz="5400" spc="-505" dirty="0">
                <a:solidFill>
                  <a:srgbClr val="484230"/>
                </a:solidFill>
              </a:rPr>
              <a:t> </a:t>
            </a:r>
            <a:r>
              <a:rPr sz="5400" spc="-90" dirty="0">
                <a:solidFill>
                  <a:srgbClr val="484230"/>
                </a:solidFill>
              </a:rPr>
              <a:t>(CSS)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2514650" y="197408"/>
            <a:ext cx="6166485" cy="6305550"/>
            <a:chOff x="2514650" y="197408"/>
            <a:chExt cx="6166485" cy="6305550"/>
          </a:xfrm>
        </p:grpSpPr>
        <p:sp>
          <p:nvSpPr>
            <p:cNvPr id="11" name="object 11"/>
            <p:cNvSpPr/>
            <p:nvPr/>
          </p:nvSpPr>
          <p:spPr>
            <a:xfrm>
              <a:off x="6346952" y="446278"/>
              <a:ext cx="1567624" cy="1567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4650" y="197408"/>
              <a:ext cx="2124278" cy="21244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9639" y="4582667"/>
              <a:ext cx="3941064" cy="1920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81372" y="4724400"/>
              <a:ext cx="3657600" cy="1636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999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Introduction </a:t>
            </a:r>
            <a:r>
              <a:rPr spc="-55" dirty="0"/>
              <a:t>of</a:t>
            </a:r>
            <a:r>
              <a:rPr spc="-415" dirty="0"/>
              <a:t> </a:t>
            </a:r>
            <a:r>
              <a:rPr spc="-80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665" y="1367885"/>
            <a:ext cx="7338695" cy="4651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0226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ascading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tyle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heets,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fondly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referred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simple  design language intended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simplify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process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5" dirty="0">
                <a:solidFill>
                  <a:srgbClr val="7030A0"/>
                </a:solidFill>
                <a:latin typeface="Calibri"/>
                <a:cs typeface="Calibri"/>
              </a:rPr>
              <a:t>making  </a:t>
            </a:r>
            <a:r>
              <a:rPr sz="2200" b="1" spc="-15" dirty="0">
                <a:solidFill>
                  <a:srgbClr val="7030A0"/>
                </a:solidFill>
                <a:latin typeface="Calibri"/>
                <a:cs typeface="Calibri"/>
              </a:rPr>
              <a:t>web </a:t>
            </a:r>
            <a:r>
              <a:rPr sz="2200" b="1" spc="-10" dirty="0">
                <a:solidFill>
                  <a:srgbClr val="7030A0"/>
                </a:solidFill>
                <a:latin typeface="Calibri"/>
                <a:cs typeface="Calibri"/>
              </a:rPr>
              <a:t>pages</a:t>
            </a:r>
            <a:r>
              <a:rPr sz="2200" b="1" spc="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7030A0"/>
                </a:solidFill>
                <a:latin typeface="Calibri"/>
                <a:cs typeface="Calibri"/>
              </a:rPr>
              <a:t>presentable</a:t>
            </a:r>
            <a:r>
              <a:rPr sz="2200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endParaRPr sz="2200" dirty="0">
              <a:solidFill>
                <a:srgbClr val="7030A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CSS handles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2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look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 </a:t>
            </a:r>
            <a:r>
              <a:rPr sz="2200" b="1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feel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part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a </a:t>
            </a:r>
            <a:r>
              <a:rPr sz="22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web</a:t>
            </a:r>
            <a:r>
              <a:rPr sz="2200" b="1" spc="9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page.</a:t>
            </a:r>
            <a:endParaRPr sz="2200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CSS,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you can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control </a:t>
            </a:r>
            <a:r>
              <a:rPr lang="en-US" sz="2200" b="1" spc="-20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text, </a:t>
            </a:r>
            <a:endParaRPr lang="en-US" sz="22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fonts, </a:t>
            </a:r>
            <a:endParaRPr lang="en-US" sz="22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spacing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between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paragraphs, </a:t>
            </a:r>
            <a:endParaRPr lang="en-US" sz="22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columns are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sized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laid out, </a:t>
            </a:r>
            <a:endParaRPr lang="en-US" sz="22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what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background images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colors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used,  </a:t>
            </a:r>
            <a:endParaRPr lang="en-US" sz="22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variations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display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different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devices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screen </a:t>
            </a:r>
            <a:r>
              <a:rPr sz="2200" spc="-15" dirty="0" smtClean="0">
                <a:solidFill>
                  <a:srgbClr val="2E2B1F"/>
                </a:solidFill>
                <a:latin typeface="Calibri"/>
                <a:cs typeface="Calibri"/>
              </a:rPr>
              <a:t>sizes</a:t>
            </a:r>
            <a:r>
              <a:rPr lang="en-US" sz="2200" spc="-15" dirty="0" smtClean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lang="en-US" sz="22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….and 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variety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other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 smtClean="0">
                <a:solidFill>
                  <a:srgbClr val="2E2B1F"/>
                </a:solidFill>
                <a:latin typeface="Calibri"/>
                <a:cs typeface="Calibri"/>
              </a:rPr>
              <a:t>effects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3440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Advantages </a:t>
            </a:r>
            <a:r>
              <a:rPr spc="-55" dirty="0"/>
              <a:t>of</a:t>
            </a:r>
            <a:r>
              <a:rPr spc="-380" dirty="0"/>
              <a:t> </a:t>
            </a:r>
            <a:r>
              <a:rPr spc="-80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5140960" cy="3481722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saves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Pages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load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faster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Easy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maintenance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Superior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Multiple Device</a:t>
            </a:r>
            <a:r>
              <a:rPr sz="28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Compatibility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Global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standards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5" dirty="0" smtClean="0">
                <a:solidFill>
                  <a:srgbClr val="2E2B1F"/>
                </a:solidFill>
                <a:latin typeface="Calibri"/>
                <a:cs typeface="Calibri"/>
              </a:rPr>
              <a:t>Platform</a:t>
            </a:r>
            <a:r>
              <a:rPr sz="28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Independence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2048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75" dirty="0"/>
              <a:t>URL?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23759" cy="3428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881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U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niform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esource </a:t>
            </a: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ocator,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specify addresses on the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Wide</a:t>
            </a:r>
            <a:r>
              <a:rPr sz="2200" b="1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-2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200" spc="-2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63881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following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format</a:t>
            </a:r>
            <a:r>
              <a:rPr sz="22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protocol</a:t>
            </a:r>
            <a:r>
              <a:rPr sz="2400" b="1" spc="-10" dirty="0" smtClean="0">
                <a:solidFill>
                  <a:srgbClr val="006FC0"/>
                </a:solidFill>
                <a:latin typeface="Calibri"/>
                <a:cs typeface="Calibri"/>
              </a:rPr>
              <a:t>://</a:t>
            </a:r>
            <a:r>
              <a:rPr lang="en-US" sz="2400" b="1" spc="-10" dirty="0" smtClean="0">
                <a:solidFill>
                  <a:srgbClr val="006FC0"/>
                </a:solidFill>
                <a:latin typeface="Calibri"/>
                <a:cs typeface="Calibri"/>
              </a:rPr>
              <a:t>www.</a:t>
            </a:r>
            <a:r>
              <a:rPr sz="2400" b="1" spc="-10" dirty="0" smtClean="0">
                <a:solidFill>
                  <a:srgbClr val="006FC0"/>
                </a:solidFill>
                <a:latin typeface="Calibri"/>
                <a:cs typeface="Calibri"/>
              </a:rPr>
              <a:t>hostname/other_information</a:t>
            </a:r>
            <a:endParaRPr lang="en-IN" sz="2400" b="1" spc="-10" dirty="0" smtClean="0">
              <a:solidFill>
                <a:srgbClr val="006FC0"/>
              </a:solidFill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5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protocol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colon,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two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slashes, 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 domain name. 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domain name is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computer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on which  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lang="en-US"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given</a:t>
            </a:r>
            <a:r>
              <a:rPr sz="22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resource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located.</a:t>
            </a:r>
            <a:endParaRPr sz="22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16560"/>
            <a:ext cx="29102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5" dirty="0"/>
              <a:t>-</a:t>
            </a:r>
            <a:r>
              <a:rPr spc="-380" dirty="0"/>
              <a:t> </a:t>
            </a:r>
            <a:r>
              <a:rPr spc="-100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219200"/>
            <a:ext cx="7696200" cy="51982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525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CSS comprises </a:t>
            </a:r>
            <a:r>
              <a:rPr sz="24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of </a:t>
            </a: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style </a:t>
            </a:r>
            <a:r>
              <a:rPr sz="24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rules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 are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interpreted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then applied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corresponding elements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your document.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Style </a:t>
            </a:r>
            <a:r>
              <a:rPr sz="2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rule is made of </a:t>
            </a:r>
            <a:r>
              <a:rPr sz="24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three parts</a:t>
            </a:r>
            <a:r>
              <a:rPr sz="2400" b="1" spc="7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−</a:t>
            </a:r>
            <a:endParaRPr sz="24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4160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−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tag at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which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applied.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This could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any tag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lang="en-US" sz="2400" spc="-2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&lt;p&gt;</a:t>
            </a:r>
            <a:r>
              <a:rPr lang="en-US"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&lt;h1&gt;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4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</a:t>
            </a:r>
            <a:r>
              <a:rPr sz="2400" spc="-2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table&gt;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etc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US" sz="24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14160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6476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-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a type of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the selected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tag.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Put </a:t>
            </a:r>
            <a:r>
              <a:rPr sz="2400" spc="-30" dirty="0" smtClean="0">
                <a:solidFill>
                  <a:srgbClr val="2E2B1F"/>
                </a:solidFill>
                <a:latin typeface="Calibri"/>
                <a:cs typeface="Calibri"/>
              </a:rPr>
              <a:t>simply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all the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attributes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converted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CSS  properties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. They could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i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color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i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border</a:t>
            </a:r>
            <a:r>
              <a:rPr sz="2400" i="1" spc="5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etc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US" sz="2400" spc="-1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6476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30" dirty="0">
                <a:solidFill>
                  <a:srgbClr val="2E2B1F"/>
                </a:solidFill>
                <a:latin typeface="Calibri"/>
                <a:cs typeface="Calibri"/>
              </a:rPr>
              <a:t>Value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assigned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lang="en-US" sz="2400" spc="-20" dirty="0" smtClean="0">
                <a:solidFill>
                  <a:srgbClr val="2E2B1F"/>
                </a:solidFill>
                <a:latin typeface="Calibri"/>
                <a:cs typeface="Calibri"/>
              </a:rPr>
              <a:t>these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.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 example,</a:t>
            </a:r>
            <a:r>
              <a:rPr sz="2400" spc="20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i="1" spc="-15" dirty="0" smtClean="0">
                <a:solidFill>
                  <a:srgbClr val="7030A0"/>
                </a:solidFill>
                <a:latin typeface="Calibri"/>
                <a:cs typeface="Calibri"/>
              </a:rPr>
              <a:t>color</a:t>
            </a:r>
            <a:r>
              <a:rPr lang="en-US" sz="2400" dirty="0" smtClean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value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either 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400" i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400" i="1" spc="-10" dirty="0" smtClean="0">
                <a:solidFill>
                  <a:srgbClr val="FF0000"/>
                </a:solidFill>
                <a:latin typeface="Calibri"/>
                <a:cs typeface="Calibri"/>
              </a:rPr>
              <a:t>F1F1F1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02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5" dirty="0"/>
              <a:t>-</a:t>
            </a:r>
            <a:r>
              <a:rPr spc="-380" dirty="0"/>
              <a:t> </a:t>
            </a:r>
            <a:r>
              <a:rPr spc="-100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588760" cy="175047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Syntax:</a:t>
            </a:r>
            <a:endParaRPr sz="2400" b="1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{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property: value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endParaRPr sz="2400" b="1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  <a:tab pos="2402840" algn="l"/>
              </a:tabLst>
            </a:pP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border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: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1px	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solid 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black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r>
              <a:rPr sz="2400" spc="-6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505200"/>
            <a:ext cx="63722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39884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5" dirty="0"/>
              <a:t> </a:t>
            </a:r>
            <a:r>
              <a:rPr spc="-7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90600"/>
            <a:ext cx="7579360" cy="5693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289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300" spc="-10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2300" spc="-15" dirty="0">
                <a:solidFill>
                  <a:srgbClr val="2E2B1F"/>
                </a:solidFill>
                <a:latin typeface="Calibri"/>
                <a:cs typeface="Calibri"/>
              </a:rPr>
              <a:t>selectors </a:t>
            </a:r>
            <a:r>
              <a:rPr sz="2300" spc="-10" dirty="0">
                <a:solidFill>
                  <a:srgbClr val="2E2B1F"/>
                </a:solidFill>
                <a:latin typeface="Calibri"/>
                <a:cs typeface="Calibri"/>
              </a:rPr>
              <a:t>are used </a:t>
            </a:r>
            <a:r>
              <a:rPr lang="en-IN" sz="2300" spc="-20" dirty="0" smtClean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300" spc="-5" dirty="0" smtClean="0">
                <a:solidFill>
                  <a:srgbClr val="2E2B1F"/>
                </a:solidFill>
                <a:latin typeface="Calibri"/>
                <a:cs typeface="Calibri"/>
              </a:rPr>
              <a:t>"find</a:t>
            </a:r>
            <a:r>
              <a:rPr lang="en-IN" sz="2300" spc="-5" dirty="0" err="1" smtClean="0">
                <a:solidFill>
                  <a:srgbClr val="2E2B1F"/>
                </a:solidFill>
                <a:latin typeface="Calibri"/>
                <a:cs typeface="Calibri"/>
              </a:rPr>
              <a:t>ing</a:t>
            </a:r>
            <a:r>
              <a:rPr sz="2300" spc="-5" dirty="0" smtClean="0">
                <a:solidFill>
                  <a:srgbClr val="2E2B1F"/>
                </a:solidFill>
                <a:latin typeface="Calibri"/>
                <a:cs typeface="Calibri"/>
              </a:rPr>
              <a:t>"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(or </a:t>
            </a:r>
            <a:r>
              <a:rPr sz="2300" spc="-10" dirty="0" smtClean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lang="en-IN" sz="2300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ing</a:t>
            </a:r>
            <a:r>
              <a:rPr sz="2300" spc="-10" dirty="0" smtClean="0">
                <a:solidFill>
                  <a:srgbClr val="2E2B1F"/>
                </a:solidFill>
                <a:latin typeface="Calibri"/>
                <a:cs typeface="Calibri"/>
              </a:rPr>
              <a:t>) </a:t>
            </a:r>
            <a:r>
              <a:rPr sz="2300" spc="-10" dirty="0">
                <a:solidFill>
                  <a:srgbClr val="2E2B1F"/>
                </a:solidFill>
                <a:latin typeface="Calibri"/>
                <a:cs typeface="Calibri"/>
              </a:rPr>
              <a:t>HTML elements  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based on their </a:t>
            </a:r>
            <a:r>
              <a:rPr sz="2300" b="1" i="1" spc="-10" dirty="0" smtClean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3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300" b="1" i="1" spc="-1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r>
              <a:rPr sz="2300" b="1" spc="-1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300" b="1" i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300" b="1" i="1" spc="-5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300" b="1" i="1" spc="-15" dirty="0" smtClean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sz="23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300" b="1" spc="1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3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3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element</a:t>
            </a:r>
            <a:r>
              <a:rPr sz="2300" b="1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3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Selector</a:t>
            </a:r>
            <a:r>
              <a:rPr lang="en-US" sz="23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538480" marR="474345" lvl="1" indent="-228600" algn="just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The element selector selects elements based on </a:t>
            </a:r>
            <a:r>
              <a:rPr sz="23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300" b="1" spc="-5" dirty="0" smtClean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lang="en-US" sz="2300" b="1" spc="-5" dirty="0" smtClean="0">
                <a:solidFill>
                  <a:srgbClr val="2E2B1F"/>
                </a:solidFill>
                <a:latin typeface="Calibri"/>
                <a:cs typeface="Calibri"/>
              </a:rPr>
              <a:t>'s</a:t>
            </a:r>
            <a:r>
              <a:rPr sz="23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300" b="1" spc="-5" dirty="0">
                <a:solidFill>
                  <a:srgbClr val="2E2B1F"/>
                </a:solidFill>
                <a:latin typeface="Calibri"/>
                <a:cs typeface="Calibri"/>
              </a:rPr>
              <a:t>name.</a:t>
            </a:r>
            <a:endParaRPr sz="2300" b="1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300" spc="-5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can select </a:t>
            </a:r>
            <a:r>
              <a:rPr sz="23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&lt;p&gt; elements on </a:t>
            </a:r>
            <a:r>
              <a:rPr sz="23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lang="en-US" sz="2300" spc="-20" dirty="0" smtClean="0">
                <a:solidFill>
                  <a:srgbClr val="2E2B1F"/>
                </a:solidFill>
                <a:latin typeface="Calibri"/>
                <a:cs typeface="Calibri"/>
              </a:rPr>
              <a:t>in following way:</a:t>
            </a: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300" spc="-20" dirty="0" smtClean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300" spc="-5" dirty="0" smtClean="0">
                <a:solidFill>
                  <a:srgbClr val="2E2B1F"/>
                </a:solidFill>
                <a:latin typeface="Calibri"/>
                <a:cs typeface="Calibri"/>
              </a:rPr>
              <a:t>(in </a:t>
            </a:r>
            <a:r>
              <a:rPr sz="230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case,</a:t>
            </a:r>
            <a:r>
              <a:rPr sz="2300" spc="1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300" dirty="0" smtClean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sz="2300" spc="-5" dirty="0" smtClean="0">
                <a:solidFill>
                  <a:srgbClr val="2E2B1F"/>
                </a:solidFill>
                <a:latin typeface="Calibri"/>
                <a:cs typeface="Calibri"/>
              </a:rPr>
              <a:t>&lt;p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&gt; elements will </a:t>
            </a:r>
            <a:r>
              <a:rPr sz="23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center-aligned, </a:t>
            </a:r>
            <a:r>
              <a:rPr sz="2300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300" spc="-10" dirty="0">
                <a:solidFill>
                  <a:srgbClr val="2E2B1F"/>
                </a:solidFill>
                <a:latin typeface="Calibri"/>
                <a:cs typeface="Calibri"/>
              </a:rPr>
              <a:t>red </a:t>
            </a:r>
            <a:r>
              <a:rPr sz="2300" spc="-15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3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2E2B1F"/>
                </a:solidFill>
                <a:latin typeface="Calibri"/>
                <a:cs typeface="Calibri"/>
              </a:rPr>
              <a:t>color):</a:t>
            </a:r>
            <a:endParaRPr sz="23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300" b="1" spc="-5" dirty="0" smtClean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300" b="1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904240" lvl="2" indent="-229235">
              <a:lnSpc>
                <a:spcPct val="100000"/>
              </a:lnSpc>
              <a:spcBef>
                <a:spcPts val="440"/>
              </a:spcBef>
              <a:buClr>
                <a:srgbClr val="D2CA6C"/>
              </a:buClr>
              <a:buFont typeface="Arial"/>
              <a:buChar char="•"/>
              <a:tabLst>
                <a:tab pos="904240" algn="l"/>
                <a:tab pos="904875" algn="l"/>
              </a:tabLst>
            </a:pPr>
            <a:r>
              <a:rPr sz="23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2300" b="1" spc="-9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{</a:t>
            </a:r>
          </a:p>
          <a:p>
            <a:pPr marL="1113155" marR="4532630">
              <a:lnSpc>
                <a:spcPct val="100000"/>
              </a:lnSpc>
            </a:pPr>
            <a:r>
              <a:rPr sz="2300" b="1" spc="-1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text-align:</a:t>
            </a:r>
            <a:r>
              <a:rPr lang="en-US" sz="23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300" b="1" spc="-1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center</a:t>
            </a:r>
            <a:r>
              <a:rPr sz="23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;  </a:t>
            </a:r>
            <a:endParaRPr lang="en-US" sz="2300" b="1" spc="-10" dirty="0" smtClean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1113155" marR="4532630">
              <a:lnSpc>
                <a:spcPct val="100000"/>
              </a:lnSpc>
            </a:pPr>
            <a:r>
              <a:rPr sz="2300" b="1" spc="-1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color</a:t>
            </a:r>
            <a:r>
              <a:rPr sz="23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r>
              <a:rPr sz="2300" b="1" spc="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red;</a:t>
            </a:r>
            <a:endParaRPr sz="23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904240">
              <a:lnSpc>
                <a:spcPct val="100000"/>
              </a:lnSpc>
              <a:spcBef>
                <a:spcPts val="5"/>
              </a:spcBef>
            </a:pPr>
            <a:r>
              <a:rPr sz="23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" y="1676400"/>
            <a:ext cx="8962645" cy="3810000"/>
            <a:chOff x="28955" y="1661160"/>
            <a:chExt cx="8371840" cy="3636645"/>
          </a:xfrm>
        </p:grpSpPr>
        <p:sp>
          <p:nvSpPr>
            <p:cNvPr id="3" name="object 3"/>
            <p:cNvSpPr/>
            <p:nvPr/>
          </p:nvSpPr>
          <p:spPr>
            <a:xfrm>
              <a:off x="28955" y="1661160"/>
              <a:ext cx="4626864" cy="36362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8967" y="2577084"/>
              <a:ext cx="2941319" cy="1207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0" y="3048000"/>
              <a:ext cx="990600" cy="266700"/>
            </a:xfrm>
            <a:custGeom>
              <a:avLst/>
              <a:gdLst/>
              <a:ahLst/>
              <a:cxnLst/>
              <a:rect l="l" t="t" r="r" b="b"/>
              <a:pathLst>
                <a:path w="990600" h="266700">
                  <a:moveTo>
                    <a:pt x="857250" y="0"/>
                  </a:moveTo>
                  <a:lnTo>
                    <a:pt x="857250" y="66675"/>
                  </a:lnTo>
                  <a:lnTo>
                    <a:pt x="0" y="66675"/>
                  </a:lnTo>
                  <a:lnTo>
                    <a:pt x="0" y="200025"/>
                  </a:lnTo>
                  <a:lnTo>
                    <a:pt x="857250" y="200025"/>
                  </a:lnTo>
                  <a:lnTo>
                    <a:pt x="857250" y="266700"/>
                  </a:lnTo>
                  <a:lnTo>
                    <a:pt x="990600" y="1333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0" y="3048000"/>
              <a:ext cx="990600" cy="266700"/>
            </a:xfrm>
            <a:custGeom>
              <a:avLst/>
              <a:gdLst/>
              <a:ahLst/>
              <a:cxnLst/>
              <a:rect l="l" t="t" r="r" b="b"/>
              <a:pathLst>
                <a:path w="990600" h="266700">
                  <a:moveTo>
                    <a:pt x="0" y="66675"/>
                  </a:moveTo>
                  <a:lnTo>
                    <a:pt x="857250" y="66675"/>
                  </a:lnTo>
                  <a:lnTo>
                    <a:pt x="857250" y="0"/>
                  </a:lnTo>
                  <a:lnTo>
                    <a:pt x="990600" y="133350"/>
                  </a:lnTo>
                  <a:lnTo>
                    <a:pt x="857250" y="266700"/>
                  </a:lnTo>
                  <a:lnTo>
                    <a:pt x="857250" y="200025"/>
                  </a:lnTo>
                  <a:lnTo>
                    <a:pt x="0" y="200025"/>
                  </a:lnTo>
                  <a:lnTo>
                    <a:pt x="0" y="66675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04228" y="2163571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spc="1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1800" b="1" spc="5" dirty="0">
                <a:solidFill>
                  <a:srgbClr val="2E2B1F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29841"/>
            <a:ext cx="5020945" cy="1470660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Example </a:t>
            </a:r>
            <a:r>
              <a:rPr sz="4600" spc="-75" dirty="0">
                <a:solidFill>
                  <a:srgbClr val="675E46"/>
                </a:solidFill>
                <a:latin typeface="Cambria"/>
                <a:cs typeface="Cambria"/>
              </a:rPr>
              <a:t>with</a:t>
            </a:r>
            <a:r>
              <a:rPr sz="4600" spc="-3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85" dirty="0">
                <a:solidFill>
                  <a:srgbClr val="675E46"/>
                </a:solidFill>
                <a:latin typeface="Cambria"/>
                <a:cs typeface="Cambria"/>
              </a:rPr>
              <a:t>output</a:t>
            </a:r>
            <a:endParaRPr sz="460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1045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19200"/>
            <a:ext cx="7620000" cy="560198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3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400" b="1" i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id</a:t>
            </a:r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Selector</a:t>
            </a:r>
            <a:r>
              <a:rPr lang="en-US" sz="24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374650" indent="-228600" algn="just">
              <a:lnSpc>
                <a:spcPts val="238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id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selector uses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the id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of an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2400" b="1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specific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element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374650" indent="-228600" algn="just">
              <a:lnSpc>
                <a:spcPts val="238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238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of 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should be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unique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within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page,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so 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unique</a:t>
            </a:r>
            <a:r>
              <a:rPr sz="24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</a:p>
          <a:p>
            <a:pPr marL="12700" marR="5080" algn="just">
              <a:lnSpc>
                <a:spcPts val="2380"/>
              </a:lnSpc>
              <a:spcBef>
                <a:spcPts val="52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1000" dirty="0" smtClean="0">
              <a:latin typeface="Calibri"/>
              <a:cs typeface="Calibri"/>
            </a:endParaRPr>
          </a:p>
          <a:p>
            <a:pPr marL="241300" indent="-228600" algn="just">
              <a:lnSpc>
                <a:spcPts val="2510"/>
              </a:lnSpc>
              <a:spcBef>
                <a:spcPts val="2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0" dirty="0" smtClean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hash</a:t>
            </a:r>
            <a:r>
              <a:rPr sz="2400" b="1" spc="2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(#)</a:t>
            </a:r>
            <a:endParaRPr sz="2400" b="1" dirty="0">
              <a:latin typeface="Calibri"/>
              <a:cs typeface="Calibri"/>
            </a:endParaRPr>
          </a:p>
          <a:p>
            <a:pPr marL="241300" algn="just">
              <a:lnSpc>
                <a:spcPts val="2510"/>
              </a:lnSpc>
            </a:pP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character,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of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400" dirty="0">
              <a:latin typeface="Calibri"/>
              <a:cs typeface="Calibri"/>
            </a:endParaRPr>
          </a:p>
          <a:p>
            <a:pPr marL="241300" marR="21590" indent="-228600" algn="just">
              <a:lnSpc>
                <a:spcPts val="2380"/>
              </a:lnSpc>
              <a:spcBef>
                <a:spcPts val="5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style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rule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below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be applied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id="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para1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":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2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ts val="2510"/>
              </a:lnSpc>
              <a:spcBef>
                <a:spcPts val="27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#para1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400" dirty="0">
              <a:latin typeface="Calibri"/>
              <a:cs typeface="Calibri"/>
            </a:endParaRPr>
          </a:p>
          <a:p>
            <a:pPr marL="495934" marR="4801870" algn="just">
              <a:lnSpc>
                <a:spcPts val="2380"/>
              </a:lnSpc>
              <a:spcBef>
                <a:spcPts val="165"/>
              </a:spcBef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text-align:</a:t>
            </a:r>
            <a:r>
              <a:rPr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center;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ts val="2335"/>
              </a:lnSpc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0640"/>
            <a:ext cx="50215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65" dirty="0"/>
              <a:t> </a:t>
            </a:r>
            <a:r>
              <a:rPr spc="-85" dirty="0"/>
              <a:t>output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3044" y="710183"/>
            <a:ext cx="6551930" cy="6148070"/>
            <a:chOff x="733044" y="710183"/>
            <a:chExt cx="6551930" cy="6148070"/>
          </a:xfrm>
        </p:grpSpPr>
        <p:sp>
          <p:nvSpPr>
            <p:cNvPr id="4" name="object 4"/>
            <p:cNvSpPr/>
            <p:nvPr/>
          </p:nvSpPr>
          <p:spPr>
            <a:xfrm>
              <a:off x="1319784" y="710183"/>
              <a:ext cx="5378195" cy="4416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914399"/>
              <a:ext cx="4771517" cy="381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9174" y="909573"/>
              <a:ext cx="4781550" cy="3819525"/>
            </a:xfrm>
            <a:custGeom>
              <a:avLst/>
              <a:gdLst/>
              <a:ahLst/>
              <a:cxnLst/>
              <a:rect l="l" t="t" r="r" b="b"/>
              <a:pathLst>
                <a:path w="4781550" h="3819525">
                  <a:moveTo>
                    <a:pt x="0" y="3819525"/>
                  </a:moveTo>
                  <a:lnTo>
                    <a:pt x="4781042" y="3819525"/>
                  </a:lnTo>
                  <a:lnTo>
                    <a:pt x="4781042" y="0"/>
                  </a:lnTo>
                  <a:lnTo>
                    <a:pt x="0" y="0"/>
                  </a:lnTo>
                  <a:lnTo>
                    <a:pt x="0" y="38195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044" y="5138927"/>
              <a:ext cx="6551676" cy="1719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8433" y="5333998"/>
              <a:ext cx="5962650" cy="1428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0" y="4724399"/>
              <a:ext cx="381000" cy="609600"/>
            </a:xfrm>
            <a:custGeom>
              <a:avLst/>
              <a:gdLst/>
              <a:ahLst/>
              <a:cxnLst/>
              <a:rect l="l" t="t" r="r" b="b"/>
              <a:pathLst>
                <a:path w="381000" h="609600">
                  <a:moveTo>
                    <a:pt x="285750" y="0"/>
                  </a:moveTo>
                  <a:lnTo>
                    <a:pt x="95250" y="0"/>
                  </a:lnTo>
                  <a:lnTo>
                    <a:pt x="95250" y="419100"/>
                  </a:lnTo>
                  <a:lnTo>
                    <a:pt x="0" y="419100"/>
                  </a:lnTo>
                  <a:lnTo>
                    <a:pt x="190500" y="609600"/>
                  </a:lnTo>
                  <a:lnTo>
                    <a:pt x="381000" y="419100"/>
                  </a:lnTo>
                  <a:lnTo>
                    <a:pt x="285750" y="4191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0000" y="4724399"/>
              <a:ext cx="381000" cy="609600"/>
            </a:xfrm>
            <a:custGeom>
              <a:avLst/>
              <a:gdLst/>
              <a:ahLst/>
              <a:cxnLst/>
              <a:rect l="l" t="t" r="r" b="b"/>
              <a:pathLst>
                <a:path w="381000" h="609600">
                  <a:moveTo>
                    <a:pt x="0" y="419100"/>
                  </a:moveTo>
                  <a:lnTo>
                    <a:pt x="95250" y="4191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419100"/>
                  </a:lnTo>
                  <a:lnTo>
                    <a:pt x="381000" y="419100"/>
                  </a:lnTo>
                  <a:lnTo>
                    <a:pt x="190500" y="609600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34454" y="1999310"/>
            <a:ext cx="1979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Code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8218" y="5886399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219200"/>
            <a:ext cx="7160259" cy="520270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400" b="1" i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class</a:t>
            </a:r>
            <a:r>
              <a:rPr sz="2400" b="1" spc="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Selector</a:t>
            </a:r>
            <a:r>
              <a:rPr lang="en-US" sz="2400" b="1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70421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class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selector selects elements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class 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attribute.</a:t>
            </a:r>
            <a:endParaRPr sz="2400" dirty="0">
              <a:latin typeface="Calibri"/>
              <a:cs typeface="Calibri"/>
            </a:endParaRPr>
          </a:p>
          <a:p>
            <a:pPr marL="241300" marR="5175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select elements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class,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period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(.)  </a:t>
            </a:r>
            <a:r>
              <a:rPr sz="2400" b="1" spc="-30" dirty="0">
                <a:solidFill>
                  <a:srgbClr val="2E2B1F"/>
                </a:solidFill>
                <a:latin typeface="Calibri"/>
                <a:cs typeface="Calibri"/>
              </a:rPr>
              <a:t>character,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name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of the</a:t>
            </a:r>
            <a:r>
              <a:rPr sz="2400" b="1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class.</a:t>
            </a:r>
            <a:endParaRPr sz="2400" b="1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below,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elements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="</a:t>
            </a:r>
            <a:r>
              <a:rPr lang="en-US" sz="2400" spc="-10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abc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" 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red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center-aligned: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lang="en-US" sz="2400" spc="-15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</a:t>
            </a:r>
            <a:r>
              <a:rPr lang="en-US" sz="2400" spc="-15" dirty="0" err="1" smtClean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400" dirty="0">
              <a:latin typeface="Calibri"/>
              <a:cs typeface="Calibri"/>
            </a:endParaRPr>
          </a:p>
          <a:p>
            <a:pPr marL="495934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text-align: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center;</a:t>
            </a:r>
            <a:endParaRPr sz="2400" dirty="0">
              <a:latin typeface="Calibri"/>
              <a:cs typeface="Calibri"/>
            </a:endParaRPr>
          </a:p>
          <a:p>
            <a:pPr marL="495934" algn="just">
              <a:lnSpc>
                <a:spcPct val="100000"/>
              </a:lnSpc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192989"/>
            <a:ext cx="50234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55" dirty="0"/>
              <a:t> </a:t>
            </a:r>
            <a:r>
              <a:rPr spc="-85" dirty="0"/>
              <a:t>output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48383" y="1319783"/>
            <a:ext cx="5829300" cy="5538470"/>
            <a:chOff x="1548383" y="1319783"/>
            <a:chExt cx="5829300" cy="5538470"/>
          </a:xfrm>
        </p:grpSpPr>
        <p:sp>
          <p:nvSpPr>
            <p:cNvPr id="4" name="object 4"/>
            <p:cNvSpPr/>
            <p:nvPr/>
          </p:nvSpPr>
          <p:spPr>
            <a:xfrm>
              <a:off x="1548383" y="1319783"/>
              <a:ext cx="5135879" cy="4111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2599" y="1523999"/>
              <a:ext cx="4528947" cy="3505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47773" y="1519173"/>
              <a:ext cx="4538980" cy="3514725"/>
            </a:xfrm>
            <a:custGeom>
              <a:avLst/>
              <a:gdLst/>
              <a:ahLst/>
              <a:cxnLst/>
              <a:rect l="l" t="t" r="r" b="b"/>
              <a:pathLst>
                <a:path w="4538980" h="3514725">
                  <a:moveTo>
                    <a:pt x="0" y="3514725"/>
                  </a:moveTo>
                  <a:lnTo>
                    <a:pt x="4538472" y="3514725"/>
                  </a:lnTo>
                  <a:lnTo>
                    <a:pt x="4538472" y="0"/>
                  </a:lnTo>
                  <a:lnTo>
                    <a:pt x="0" y="0"/>
                  </a:lnTo>
                  <a:lnTo>
                    <a:pt x="0" y="35147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82723" y="5434582"/>
              <a:ext cx="4674108" cy="14234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7955" y="5638799"/>
              <a:ext cx="4067175" cy="91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3129" y="5634037"/>
              <a:ext cx="4076700" cy="923925"/>
            </a:xfrm>
            <a:custGeom>
              <a:avLst/>
              <a:gdLst/>
              <a:ahLst/>
              <a:cxnLst/>
              <a:rect l="l" t="t" r="r" b="b"/>
              <a:pathLst>
                <a:path w="4076700" h="923925">
                  <a:moveTo>
                    <a:pt x="0" y="923925"/>
                  </a:moveTo>
                  <a:lnTo>
                    <a:pt x="4076700" y="923925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9239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5130" y="5112257"/>
              <a:ext cx="1109980" cy="1256665"/>
            </a:xfrm>
            <a:custGeom>
              <a:avLst/>
              <a:gdLst/>
              <a:ahLst/>
              <a:cxnLst/>
              <a:rect l="l" t="t" r="r" b="b"/>
              <a:pathLst>
                <a:path w="1109979" h="1256664">
                  <a:moveTo>
                    <a:pt x="1099312" y="0"/>
                  </a:moveTo>
                  <a:lnTo>
                    <a:pt x="1091032" y="46496"/>
                  </a:lnTo>
                  <a:lnTo>
                    <a:pt x="1080470" y="92282"/>
                  </a:lnTo>
                  <a:lnTo>
                    <a:pt x="1067679" y="137306"/>
                  </a:lnTo>
                  <a:lnTo>
                    <a:pt x="1052711" y="181514"/>
                  </a:lnTo>
                  <a:lnTo>
                    <a:pt x="1035616" y="224852"/>
                  </a:lnTo>
                  <a:lnTo>
                    <a:pt x="1016447" y="267268"/>
                  </a:lnTo>
                  <a:lnTo>
                    <a:pt x="995256" y="308710"/>
                  </a:lnTo>
                  <a:lnTo>
                    <a:pt x="972095" y="349123"/>
                  </a:lnTo>
                  <a:lnTo>
                    <a:pt x="947015" y="388454"/>
                  </a:lnTo>
                  <a:lnTo>
                    <a:pt x="920069" y="426651"/>
                  </a:lnTo>
                  <a:lnTo>
                    <a:pt x="891307" y="463661"/>
                  </a:lnTo>
                  <a:lnTo>
                    <a:pt x="860783" y="499430"/>
                  </a:lnTo>
                  <a:lnTo>
                    <a:pt x="828548" y="533906"/>
                  </a:lnTo>
                  <a:lnTo>
                    <a:pt x="794653" y="567035"/>
                  </a:lnTo>
                  <a:lnTo>
                    <a:pt x="759151" y="598764"/>
                  </a:lnTo>
                  <a:lnTo>
                    <a:pt x="722093" y="629041"/>
                  </a:lnTo>
                  <a:lnTo>
                    <a:pt x="683532" y="657812"/>
                  </a:lnTo>
                  <a:lnTo>
                    <a:pt x="643518" y="685023"/>
                  </a:lnTo>
                  <a:lnTo>
                    <a:pt x="602105" y="710623"/>
                  </a:lnTo>
                  <a:lnTo>
                    <a:pt x="559344" y="734558"/>
                  </a:lnTo>
                  <a:lnTo>
                    <a:pt x="515286" y="756775"/>
                  </a:lnTo>
                  <a:lnTo>
                    <a:pt x="469984" y="777221"/>
                  </a:lnTo>
                  <a:lnTo>
                    <a:pt x="423489" y="795843"/>
                  </a:lnTo>
                  <a:lnTo>
                    <a:pt x="375853" y="812587"/>
                  </a:lnTo>
                  <a:lnTo>
                    <a:pt x="327129" y="827401"/>
                  </a:lnTo>
                  <a:lnTo>
                    <a:pt x="277368" y="840232"/>
                  </a:lnTo>
                  <a:lnTo>
                    <a:pt x="277368" y="701509"/>
                  </a:lnTo>
                  <a:lnTo>
                    <a:pt x="0" y="1011072"/>
                  </a:lnTo>
                  <a:lnTo>
                    <a:pt x="277368" y="1256436"/>
                  </a:lnTo>
                  <a:lnTo>
                    <a:pt x="277368" y="1117701"/>
                  </a:lnTo>
                  <a:lnTo>
                    <a:pt x="326453" y="1105068"/>
                  </a:lnTo>
                  <a:lnTo>
                    <a:pt x="374439" y="1090549"/>
                  </a:lnTo>
                  <a:lnTo>
                    <a:pt x="421285" y="1074196"/>
                  </a:lnTo>
                  <a:lnTo>
                    <a:pt x="466952" y="1056065"/>
                  </a:lnTo>
                  <a:lnTo>
                    <a:pt x="511399" y="1036210"/>
                  </a:lnTo>
                  <a:lnTo>
                    <a:pt x="554587" y="1014684"/>
                  </a:lnTo>
                  <a:lnTo>
                    <a:pt x="596477" y="991542"/>
                  </a:lnTo>
                  <a:lnTo>
                    <a:pt x="637028" y="966839"/>
                  </a:lnTo>
                  <a:lnTo>
                    <a:pt x="676200" y="940627"/>
                  </a:lnTo>
                  <a:lnTo>
                    <a:pt x="713954" y="912962"/>
                  </a:lnTo>
                  <a:lnTo>
                    <a:pt x="750250" y="883897"/>
                  </a:lnTo>
                  <a:lnTo>
                    <a:pt x="785048" y="853487"/>
                  </a:lnTo>
                  <a:lnTo>
                    <a:pt x="818308" y="821785"/>
                  </a:lnTo>
                  <a:lnTo>
                    <a:pt x="849991" y="788847"/>
                  </a:lnTo>
                  <a:lnTo>
                    <a:pt x="880056" y="754726"/>
                  </a:lnTo>
                  <a:lnTo>
                    <a:pt x="908465" y="719476"/>
                  </a:lnTo>
                  <a:lnTo>
                    <a:pt x="935177" y="683151"/>
                  </a:lnTo>
                  <a:lnTo>
                    <a:pt x="960152" y="645806"/>
                  </a:lnTo>
                  <a:lnTo>
                    <a:pt x="983350" y="607495"/>
                  </a:lnTo>
                  <a:lnTo>
                    <a:pt x="1004732" y="568271"/>
                  </a:lnTo>
                  <a:lnTo>
                    <a:pt x="1024258" y="528190"/>
                  </a:lnTo>
                  <a:lnTo>
                    <a:pt x="1041889" y="487304"/>
                  </a:lnTo>
                  <a:lnTo>
                    <a:pt x="1057583" y="445669"/>
                  </a:lnTo>
                  <a:lnTo>
                    <a:pt x="1071302" y="403339"/>
                  </a:lnTo>
                  <a:lnTo>
                    <a:pt x="1083006" y="360367"/>
                  </a:lnTo>
                  <a:lnTo>
                    <a:pt x="1092655" y="316807"/>
                  </a:lnTo>
                  <a:lnTo>
                    <a:pt x="1100209" y="272715"/>
                  </a:lnTo>
                  <a:lnTo>
                    <a:pt x="1105628" y="228144"/>
                  </a:lnTo>
                  <a:lnTo>
                    <a:pt x="1108873" y="183148"/>
                  </a:lnTo>
                  <a:lnTo>
                    <a:pt x="1109904" y="137781"/>
                  </a:lnTo>
                  <a:lnTo>
                    <a:pt x="1108680" y="92098"/>
                  </a:lnTo>
                  <a:lnTo>
                    <a:pt x="1105163" y="46153"/>
                  </a:lnTo>
                  <a:lnTo>
                    <a:pt x="1099312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5130" y="3962400"/>
              <a:ext cx="1109980" cy="1289050"/>
            </a:xfrm>
            <a:custGeom>
              <a:avLst/>
              <a:gdLst/>
              <a:ahLst/>
              <a:cxnLst/>
              <a:rect l="l" t="t" r="r" b="b"/>
              <a:pathLst>
                <a:path w="1109979" h="1289050">
                  <a:moveTo>
                    <a:pt x="0" y="0"/>
                  </a:moveTo>
                  <a:lnTo>
                    <a:pt x="0" y="277494"/>
                  </a:lnTo>
                  <a:lnTo>
                    <a:pt x="50798" y="278535"/>
                  </a:lnTo>
                  <a:lnTo>
                    <a:pt x="101011" y="281626"/>
                  </a:lnTo>
                  <a:lnTo>
                    <a:pt x="150589" y="286724"/>
                  </a:lnTo>
                  <a:lnTo>
                    <a:pt x="199483" y="293783"/>
                  </a:lnTo>
                  <a:lnTo>
                    <a:pt x="247644" y="302759"/>
                  </a:lnTo>
                  <a:lnTo>
                    <a:pt x="295024" y="313608"/>
                  </a:lnTo>
                  <a:lnTo>
                    <a:pt x="341573" y="326284"/>
                  </a:lnTo>
                  <a:lnTo>
                    <a:pt x="387242" y="340744"/>
                  </a:lnTo>
                  <a:lnTo>
                    <a:pt x="431982" y="356943"/>
                  </a:lnTo>
                  <a:lnTo>
                    <a:pt x="475745" y="374836"/>
                  </a:lnTo>
                  <a:lnTo>
                    <a:pt x="518480" y="394378"/>
                  </a:lnTo>
                  <a:lnTo>
                    <a:pt x="560140" y="415525"/>
                  </a:lnTo>
                  <a:lnTo>
                    <a:pt x="600675" y="438232"/>
                  </a:lnTo>
                  <a:lnTo>
                    <a:pt x="640037" y="462455"/>
                  </a:lnTo>
                  <a:lnTo>
                    <a:pt x="678175" y="488149"/>
                  </a:lnTo>
                  <a:lnTo>
                    <a:pt x="715042" y="515269"/>
                  </a:lnTo>
                  <a:lnTo>
                    <a:pt x="750588" y="543771"/>
                  </a:lnTo>
                  <a:lnTo>
                    <a:pt x="784764" y="573611"/>
                  </a:lnTo>
                  <a:lnTo>
                    <a:pt x="817522" y="604743"/>
                  </a:lnTo>
                  <a:lnTo>
                    <a:pt x="848812" y="637123"/>
                  </a:lnTo>
                  <a:lnTo>
                    <a:pt x="878585" y="670707"/>
                  </a:lnTo>
                  <a:lnTo>
                    <a:pt x="906792" y="705449"/>
                  </a:lnTo>
                  <a:lnTo>
                    <a:pt x="933384" y="741306"/>
                  </a:lnTo>
                  <a:lnTo>
                    <a:pt x="958313" y="778232"/>
                  </a:lnTo>
                  <a:lnTo>
                    <a:pt x="981529" y="816183"/>
                  </a:lnTo>
                  <a:lnTo>
                    <a:pt x="1002984" y="855115"/>
                  </a:lnTo>
                  <a:lnTo>
                    <a:pt x="1022627" y="894982"/>
                  </a:lnTo>
                  <a:lnTo>
                    <a:pt x="1040411" y="935741"/>
                  </a:lnTo>
                  <a:lnTo>
                    <a:pt x="1056286" y="977346"/>
                  </a:lnTo>
                  <a:lnTo>
                    <a:pt x="1070204" y="1019754"/>
                  </a:lnTo>
                  <a:lnTo>
                    <a:pt x="1082115" y="1062918"/>
                  </a:lnTo>
                  <a:lnTo>
                    <a:pt x="1091970" y="1106796"/>
                  </a:lnTo>
                  <a:lnTo>
                    <a:pt x="1099720" y="1151341"/>
                  </a:lnTo>
                  <a:lnTo>
                    <a:pt x="1105316" y="1196511"/>
                  </a:lnTo>
                  <a:lnTo>
                    <a:pt x="1108710" y="1242259"/>
                  </a:lnTo>
                  <a:lnTo>
                    <a:pt x="1109852" y="1288542"/>
                  </a:lnTo>
                  <a:lnTo>
                    <a:pt x="1109852" y="1011047"/>
                  </a:lnTo>
                  <a:lnTo>
                    <a:pt x="1108710" y="964764"/>
                  </a:lnTo>
                  <a:lnTo>
                    <a:pt x="1105316" y="919016"/>
                  </a:lnTo>
                  <a:lnTo>
                    <a:pt x="1099720" y="873846"/>
                  </a:lnTo>
                  <a:lnTo>
                    <a:pt x="1091970" y="829301"/>
                  </a:lnTo>
                  <a:lnTo>
                    <a:pt x="1082115" y="785423"/>
                  </a:lnTo>
                  <a:lnTo>
                    <a:pt x="1070204" y="742259"/>
                  </a:lnTo>
                  <a:lnTo>
                    <a:pt x="1056286" y="699851"/>
                  </a:lnTo>
                  <a:lnTo>
                    <a:pt x="1040411" y="658246"/>
                  </a:lnTo>
                  <a:lnTo>
                    <a:pt x="1022627" y="617487"/>
                  </a:lnTo>
                  <a:lnTo>
                    <a:pt x="1002984" y="577620"/>
                  </a:lnTo>
                  <a:lnTo>
                    <a:pt x="981529" y="538688"/>
                  </a:lnTo>
                  <a:lnTo>
                    <a:pt x="958313" y="500737"/>
                  </a:lnTo>
                  <a:lnTo>
                    <a:pt x="933384" y="463811"/>
                  </a:lnTo>
                  <a:lnTo>
                    <a:pt x="906792" y="427954"/>
                  </a:lnTo>
                  <a:lnTo>
                    <a:pt x="878585" y="393212"/>
                  </a:lnTo>
                  <a:lnTo>
                    <a:pt x="848812" y="359628"/>
                  </a:lnTo>
                  <a:lnTo>
                    <a:pt x="817522" y="327248"/>
                  </a:lnTo>
                  <a:lnTo>
                    <a:pt x="784764" y="296116"/>
                  </a:lnTo>
                  <a:lnTo>
                    <a:pt x="750588" y="266276"/>
                  </a:lnTo>
                  <a:lnTo>
                    <a:pt x="715042" y="237774"/>
                  </a:lnTo>
                  <a:lnTo>
                    <a:pt x="678175" y="210654"/>
                  </a:lnTo>
                  <a:lnTo>
                    <a:pt x="640037" y="184960"/>
                  </a:lnTo>
                  <a:lnTo>
                    <a:pt x="600675" y="160737"/>
                  </a:lnTo>
                  <a:lnTo>
                    <a:pt x="560140" y="138030"/>
                  </a:lnTo>
                  <a:lnTo>
                    <a:pt x="518480" y="116883"/>
                  </a:lnTo>
                  <a:lnTo>
                    <a:pt x="475745" y="97341"/>
                  </a:lnTo>
                  <a:lnTo>
                    <a:pt x="431982" y="79448"/>
                  </a:lnTo>
                  <a:lnTo>
                    <a:pt x="387242" y="63249"/>
                  </a:lnTo>
                  <a:lnTo>
                    <a:pt x="341573" y="48789"/>
                  </a:lnTo>
                  <a:lnTo>
                    <a:pt x="295024" y="36113"/>
                  </a:lnTo>
                  <a:lnTo>
                    <a:pt x="247644" y="25264"/>
                  </a:lnTo>
                  <a:lnTo>
                    <a:pt x="199483" y="16288"/>
                  </a:lnTo>
                  <a:lnTo>
                    <a:pt x="150589" y="9229"/>
                  </a:lnTo>
                  <a:lnTo>
                    <a:pt x="101011" y="4131"/>
                  </a:lnTo>
                  <a:lnTo>
                    <a:pt x="50798" y="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55130" y="3962400"/>
              <a:ext cx="1109980" cy="2406650"/>
            </a:xfrm>
            <a:custGeom>
              <a:avLst/>
              <a:gdLst/>
              <a:ahLst/>
              <a:cxnLst/>
              <a:rect l="l" t="t" r="r" b="b"/>
              <a:pathLst>
                <a:path w="1109979" h="2406650">
                  <a:moveTo>
                    <a:pt x="1109852" y="1288542"/>
                  </a:moveTo>
                  <a:lnTo>
                    <a:pt x="1108710" y="1242259"/>
                  </a:lnTo>
                  <a:lnTo>
                    <a:pt x="1105316" y="1196511"/>
                  </a:lnTo>
                  <a:lnTo>
                    <a:pt x="1099720" y="1151341"/>
                  </a:lnTo>
                  <a:lnTo>
                    <a:pt x="1091970" y="1106796"/>
                  </a:lnTo>
                  <a:lnTo>
                    <a:pt x="1082115" y="1062918"/>
                  </a:lnTo>
                  <a:lnTo>
                    <a:pt x="1070204" y="1019754"/>
                  </a:lnTo>
                  <a:lnTo>
                    <a:pt x="1056286" y="977346"/>
                  </a:lnTo>
                  <a:lnTo>
                    <a:pt x="1040411" y="935741"/>
                  </a:lnTo>
                  <a:lnTo>
                    <a:pt x="1022627" y="894982"/>
                  </a:lnTo>
                  <a:lnTo>
                    <a:pt x="1002984" y="855115"/>
                  </a:lnTo>
                  <a:lnTo>
                    <a:pt x="981529" y="816183"/>
                  </a:lnTo>
                  <a:lnTo>
                    <a:pt x="958313" y="778232"/>
                  </a:lnTo>
                  <a:lnTo>
                    <a:pt x="933384" y="741306"/>
                  </a:lnTo>
                  <a:lnTo>
                    <a:pt x="906792" y="705449"/>
                  </a:lnTo>
                  <a:lnTo>
                    <a:pt x="878585" y="670707"/>
                  </a:lnTo>
                  <a:lnTo>
                    <a:pt x="848812" y="637123"/>
                  </a:lnTo>
                  <a:lnTo>
                    <a:pt x="817522" y="604743"/>
                  </a:lnTo>
                  <a:lnTo>
                    <a:pt x="784764" y="573611"/>
                  </a:lnTo>
                  <a:lnTo>
                    <a:pt x="750588" y="543771"/>
                  </a:lnTo>
                  <a:lnTo>
                    <a:pt x="715042" y="515269"/>
                  </a:lnTo>
                  <a:lnTo>
                    <a:pt x="678175" y="488149"/>
                  </a:lnTo>
                  <a:lnTo>
                    <a:pt x="640037" y="462455"/>
                  </a:lnTo>
                  <a:lnTo>
                    <a:pt x="600675" y="438232"/>
                  </a:lnTo>
                  <a:lnTo>
                    <a:pt x="560140" y="415525"/>
                  </a:lnTo>
                  <a:lnTo>
                    <a:pt x="518480" y="394378"/>
                  </a:lnTo>
                  <a:lnTo>
                    <a:pt x="475745" y="374836"/>
                  </a:lnTo>
                  <a:lnTo>
                    <a:pt x="431982" y="356943"/>
                  </a:lnTo>
                  <a:lnTo>
                    <a:pt x="387242" y="340744"/>
                  </a:lnTo>
                  <a:lnTo>
                    <a:pt x="341573" y="326284"/>
                  </a:lnTo>
                  <a:lnTo>
                    <a:pt x="295024" y="313608"/>
                  </a:lnTo>
                  <a:lnTo>
                    <a:pt x="247644" y="302759"/>
                  </a:lnTo>
                  <a:lnTo>
                    <a:pt x="199483" y="293783"/>
                  </a:lnTo>
                  <a:lnTo>
                    <a:pt x="150589" y="286724"/>
                  </a:lnTo>
                  <a:lnTo>
                    <a:pt x="101011" y="281626"/>
                  </a:lnTo>
                  <a:lnTo>
                    <a:pt x="50798" y="278535"/>
                  </a:lnTo>
                  <a:lnTo>
                    <a:pt x="0" y="277494"/>
                  </a:lnTo>
                  <a:lnTo>
                    <a:pt x="0" y="0"/>
                  </a:lnTo>
                  <a:lnTo>
                    <a:pt x="50798" y="1040"/>
                  </a:lnTo>
                  <a:lnTo>
                    <a:pt x="101011" y="4131"/>
                  </a:lnTo>
                  <a:lnTo>
                    <a:pt x="150589" y="9229"/>
                  </a:lnTo>
                  <a:lnTo>
                    <a:pt x="199483" y="16288"/>
                  </a:lnTo>
                  <a:lnTo>
                    <a:pt x="247644" y="25264"/>
                  </a:lnTo>
                  <a:lnTo>
                    <a:pt x="295024" y="36113"/>
                  </a:lnTo>
                  <a:lnTo>
                    <a:pt x="341573" y="48789"/>
                  </a:lnTo>
                  <a:lnTo>
                    <a:pt x="387242" y="63249"/>
                  </a:lnTo>
                  <a:lnTo>
                    <a:pt x="431982" y="79448"/>
                  </a:lnTo>
                  <a:lnTo>
                    <a:pt x="475745" y="97341"/>
                  </a:lnTo>
                  <a:lnTo>
                    <a:pt x="518480" y="116883"/>
                  </a:lnTo>
                  <a:lnTo>
                    <a:pt x="560140" y="138030"/>
                  </a:lnTo>
                  <a:lnTo>
                    <a:pt x="600675" y="160737"/>
                  </a:lnTo>
                  <a:lnTo>
                    <a:pt x="640037" y="184960"/>
                  </a:lnTo>
                  <a:lnTo>
                    <a:pt x="678175" y="210654"/>
                  </a:lnTo>
                  <a:lnTo>
                    <a:pt x="715042" y="237774"/>
                  </a:lnTo>
                  <a:lnTo>
                    <a:pt x="750588" y="266276"/>
                  </a:lnTo>
                  <a:lnTo>
                    <a:pt x="784764" y="296116"/>
                  </a:lnTo>
                  <a:lnTo>
                    <a:pt x="817522" y="327248"/>
                  </a:lnTo>
                  <a:lnTo>
                    <a:pt x="848812" y="359628"/>
                  </a:lnTo>
                  <a:lnTo>
                    <a:pt x="878585" y="393212"/>
                  </a:lnTo>
                  <a:lnTo>
                    <a:pt x="906792" y="427954"/>
                  </a:lnTo>
                  <a:lnTo>
                    <a:pt x="933384" y="463811"/>
                  </a:lnTo>
                  <a:lnTo>
                    <a:pt x="958313" y="500737"/>
                  </a:lnTo>
                  <a:lnTo>
                    <a:pt x="981529" y="538688"/>
                  </a:lnTo>
                  <a:lnTo>
                    <a:pt x="1002984" y="577620"/>
                  </a:lnTo>
                  <a:lnTo>
                    <a:pt x="1022627" y="617487"/>
                  </a:lnTo>
                  <a:lnTo>
                    <a:pt x="1040411" y="658246"/>
                  </a:lnTo>
                  <a:lnTo>
                    <a:pt x="1056286" y="699851"/>
                  </a:lnTo>
                  <a:lnTo>
                    <a:pt x="1070204" y="742259"/>
                  </a:lnTo>
                  <a:lnTo>
                    <a:pt x="1082115" y="785423"/>
                  </a:lnTo>
                  <a:lnTo>
                    <a:pt x="1091970" y="829301"/>
                  </a:lnTo>
                  <a:lnTo>
                    <a:pt x="1099720" y="873846"/>
                  </a:lnTo>
                  <a:lnTo>
                    <a:pt x="1105316" y="919016"/>
                  </a:lnTo>
                  <a:lnTo>
                    <a:pt x="1108710" y="964764"/>
                  </a:lnTo>
                  <a:lnTo>
                    <a:pt x="1109852" y="1011047"/>
                  </a:lnTo>
                  <a:lnTo>
                    <a:pt x="1109852" y="1288542"/>
                  </a:lnTo>
                  <a:lnTo>
                    <a:pt x="1108639" y="1336022"/>
                  </a:lnTo>
                  <a:lnTo>
                    <a:pt x="1105031" y="1383030"/>
                  </a:lnTo>
                  <a:lnTo>
                    <a:pt x="1099076" y="1429508"/>
                  </a:lnTo>
                  <a:lnTo>
                    <a:pt x="1090821" y="1475401"/>
                  </a:lnTo>
                  <a:lnTo>
                    <a:pt x="1080316" y="1520651"/>
                  </a:lnTo>
                  <a:lnTo>
                    <a:pt x="1067607" y="1565203"/>
                  </a:lnTo>
                  <a:lnTo>
                    <a:pt x="1052743" y="1609000"/>
                  </a:lnTo>
                  <a:lnTo>
                    <a:pt x="1035772" y="1651986"/>
                  </a:lnTo>
                  <a:lnTo>
                    <a:pt x="1016741" y="1694104"/>
                  </a:lnTo>
                  <a:lnTo>
                    <a:pt x="995698" y="1735299"/>
                  </a:lnTo>
                  <a:lnTo>
                    <a:pt x="972691" y="1775514"/>
                  </a:lnTo>
                  <a:lnTo>
                    <a:pt x="947769" y="1814692"/>
                  </a:lnTo>
                  <a:lnTo>
                    <a:pt x="920978" y="1852777"/>
                  </a:lnTo>
                  <a:lnTo>
                    <a:pt x="892368" y="1889714"/>
                  </a:lnTo>
                  <a:lnTo>
                    <a:pt x="861985" y="1925444"/>
                  </a:lnTo>
                  <a:lnTo>
                    <a:pt x="829878" y="1959913"/>
                  </a:lnTo>
                  <a:lnTo>
                    <a:pt x="796094" y="1993064"/>
                  </a:lnTo>
                  <a:lnTo>
                    <a:pt x="760682" y="2024841"/>
                  </a:lnTo>
                  <a:lnTo>
                    <a:pt x="723690" y="2055187"/>
                  </a:lnTo>
                  <a:lnTo>
                    <a:pt x="685165" y="2084045"/>
                  </a:lnTo>
                  <a:lnTo>
                    <a:pt x="645154" y="2111361"/>
                  </a:lnTo>
                  <a:lnTo>
                    <a:pt x="603707" y="2137076"/>
                  </a:lnTo>
                  <a:lnTo>
                    <a:pt x="560871" y="2161136"/>
                  </a:lnTo>
                  <a:lnTo>
                    <a:pt x="516694" y="2183482"/>
                  </a:lnTo>
                  <a:lnTo>
                    <a:pt x="471224" y="2204061"/>
                  </a:lnTo>
                  <a:lnTo>
                    <a:pt x="424508" y="2222814"/>
                  </a:lnTo>
                  <a:lnTo>
                    <a:pt x="376595" y="2239685"/>
                  </a:lnTo>
                  <a:lnTo>
                    <a:pt x="327532" y="2254619"/>
                  </a:lnTo>
                  <a:lnTo>
                    <a:pt x="277368" y="2267559"/>
                  </a:lnTo>
                  <a:lnTo>
                    <a:pt x="277368" y="2406294"/>
                  </a:lnTo>
                  <a:lnTo>
                    <a:pt x="0" y="2160930"/>
                  </a:lnTo>
                  <a:lnTo>
                    <a:pt x="277368" y="1851367"/>
                  </a:lnTo>
                  <a:lnTo>
                    <a:pt x="277368" y="1990089"/>
                  </a:lnTo>
                  <a:lnTo>
                    <a:pt x="327129" y="1977259"/>
                  </a:lnTo>
                  <a:lnTo>
                    <a:pt x="375853" y="1962445"/>
                  </a:lnTo>
                  <a:lnTo>
                    <a:pt x="423489" y="1945701"/>
                  </a:lnTo>
                  <a:lnTo>
                    <a:pt x="469984" y="1927079"/>
                  </a:lnTo>
                  <a:lnTo>
                    <a:pt x="515286" y="1906633"/>
                  </a:lnTo>
                  <a:lnTo>
                    <a:pt x="559344" y="1884416"/>
                  </a:lnTo>
                  <a:lnTo>
                    <a:pt x="602105" y="1860481"/>
                  </a:lnTo>
                  <a:lnTo>
                    <a:pt x="643518" y="1834881"/>
                  </a:lnTo>
                  <a:lnTo>
                    <a:pt x="683532" y="1807670"/>
                  </a:lnTo>
                  <a:lnTo>
                    <a:pt x="722093" y="1778899"/>
                  </a:lnTo>
                  <a:lnTo>
                    <a:pt x="759151" y="1748622"/>
                  </a:lnTo>
                  <a:lnTo>
                    <a:pt x="794653" y="1716893"/>
                  </a:lnTo>
                  <a:lnTo>
                    <a:pt x="828548" y="1683764"/>
                  </a:lnTo>
                  <a:lnTo>
                    <a:pt x="860783" y="1649288"/>
                  </a:lnTo>
                  <a:lnTo>
                    <a:pt x="891307" y="1613519"/>
                  </a:lnTo>
                  <a:lnTo>
                    <a:pt x="920069" y="1576509"/>
                  </a:lnTo>
                  <a:lnTo>
                    <a:pt x="947015" y="1538312"/>
                  </a:lnTo>
                  <a:lnTo>
                    <a:pt x="972095" y="1498981"/>
                  </a:lnTo>
                  <a:lnTo>
                    <a:pt x="995256" y="1458568"/>
                  </a:lnTo>
                  <a:lnTo>
                    <a:pt x="1016447" y="1417126"/>
                  </a:lnTo>
                  <a:lnTo>
                    <a:pt x="1035616" y="1374710"/>
                  </a:lnTo>
                  <a:lnTo>
                    <a:pt x="1052711" y="1331372"/>
                  </a:lnTo>
                  <a:lnTo>
                    <a:pt x="1067679" y="1287164"/>
                  </a:lnTo>
                  <a:lnTo>
                    <a:pt x="1080470" y="1242140"/>
                  </a:lnTo>
                  <a:lnTo>
                    <a:pt x="1091032" y="1196354"/>
                  </a:lnTo>
                  <a:lnTo>
                    <a:pt x="1099312" y="1149858"/>
                  </a:lnTo>
                </a:path>
              </a:pathLst>
            </a:custGeom>
            <a:ln w="25399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17394" y="1089152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0346" y="520065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371600"/>
            <a:ext cx="7655560" cy="4466607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IN" sz="24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tag+</a:t>
            </a:r>
            <a:r>
              <a:rPr sz="24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class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4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continued….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also specify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only specific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 elements should 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affected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marR="762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below,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&lt;p&gt;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elements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="</a:t>
            </a:r>
            <a:r>
              <a:rPr lang="en-US" sz="2400" spc="-10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myclass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" 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be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IN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in red and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center-aligned: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762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IN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spc="-15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p.</a:t>
            </a:r>
            <a:r>
              <a:rPr lang="en-US" sz="2400" spc="-15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myclass</a:t>
            </a:r>
            <a:r>
              <a:rPr sz="2400" spc="1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400" dirty="0">
              <a:latin typeface="Calibri"/>
              <a:cs typeface="Calibri"/>
            </a:endParaRPr>
          </a:p>
          <a:p>
            <a:pPr marL="495934" marR="4638040" algn="just">
              <a:lnSpc>
                <a:spcPct val="100000"/>
              </a:lnSpc>
            </a:pP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text-align:</a:t>
            </a:r>
            <a:r>
              <a:rPr lang="en-IN" sz="24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center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;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5486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390" dirty="0"/>
              <a:t> </a:t>
            </a:r>
            <a:r>
              <a:rPr spc="-7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015644"/>
            <a:ext cx="7426960" cy="550727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Grouping</a:t>
            </a:r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Selectors</a:t>
            </a:r>
            <a:r>
              <a:rPr lang="en-US" sz="24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lang="en-US" sz="2400" spc="-20" dirty="0" smtClean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elements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the same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style definitions,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4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this: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40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h1</a:t>
            </a:r>
            <a:r>
              <a:rPr sz="2400" spc="-2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text-align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center;  color: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red;}</a:t>
            </a:r>
            <a:endParaRPr sz="2400" dirty="0">
              <a:latin typeface="Calibri"/>
              <a:cs typeface="Calibri"/>
            </a:endParaRPr>
          </a:p>
          <a:p>
            <a:pPr marL="538480" algn="just">
              <a:lnSpc>
                <a:spcPct val="100000"/>
              </a:lnSpc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h2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text-align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center;  color: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red;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dirty="0">
              <a:latin typeface="Calibri"/>
              <a:cs typeface="Calibri"/>
            </a:endParaRPr>
          </a:p>
          <a:p>
            <a:pPr marL="5384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text-align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center;  color: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red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;}</a:t>
            </a:r>
            <a:endParaRPr lang="en-US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algn="just"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then, i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better to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group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selectors,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minimize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lang="en-US" sz="2400" spc="-1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h1, h2, </a:t>
            </a:r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2400" b="1" spc="-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400" b="1" dirty="0">
              <a:latin typeface="Calibri"/>
              <a:cs typeface="Calibri"/>
            </a:endParaRPr>
          </a:p>
          <a:p>
            <a:pPr marL="767080" marR="4609465" algn="just">
              <a:lnSpc>
                <a:spcPct val="100000"/>
              </a:lnSpc>
            </a:pP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text-align: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center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;  </a:t>
            </a:r>
            <a:endParaRPr lang="en-US" sz="24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767080" marR="4609465" algn="just">
              <a:lnSpc>
                <a:spcPct val="100000"/>
              </a:lnSpc>
            </a:pP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red;</a:t>
            </a:r>
            <a:endParaRPr sz="2400" dirty="0">
              <a:latin typeface="Calibri"/>
              <a:cs typeface="Calibri"/>
            </a:endParaRPr>
          </a:p>
          <a:p>
            <a:pPr marL="538480" algn="just">
              <a:lnSpc>
                <a:spcPct val="100000"/>
              </a:lnSpc>
            </a:pP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4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014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125" dirty="0"/>
              <a:t>Website?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503160" cy="2674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collection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various pages </a:t>
            </a:r>
            <a:r>
              <a:rPr lang="en-US" sz="24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linked together in meaningful way 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to describe a body of information &amp; it is </a:t>
            </a:r>
            <a:r>
              <a:rPr sz="24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written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HTML markup 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IN" sz="24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23685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Each page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available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 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website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400" b="1" i="1" spc="-10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first page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any website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400" b="1" i="1" spc="-10" dirty="0">
                <a:solidFill>
                  <a:srgbClr val="2E2B1F"/>
                </a:solidFill>
                <a:latin typeface="Calibri"/>
                <a:cs typeface="Calibri"/>
              </a:rPr>
              <a:t>home page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site.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984" y="0"/>
            <a:ext cx="8891270" cy="6346190"/>
            <a:chOff x="252984" y="0"/>
            <a:chExt cx="8891270" cy="6346190"/>
          </a:xfrm>
        </p:grpSpPr>
        <p:sp>
          <p:nvSpPr>
            <p:cNvPr id="3" name="object 3"/>
            <p:cNvSpPr/>
            <p:nvPr/>
          </p:nvSpPr>
          <p:spPr>
            <a:xfrm>
              <a:off x="6348984" y="2767584"/>
              <a:ext cx="2406395" cy="1816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53199" y="2971799"/>
              <a:ext cx="1800225" cy="1209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48374" y="2966974"/>
              <a:ext cx="1809750" cy="1219200"/>
            </a:xfrm>
            <a:custGeom>
              <a:avLst/>
              <a:gdLst/>
              <a:ahLst/>
              <a:cxnLst/>
              <a:rect l="l" t="t" r="r" b="b"/>
              <a:pathLst>
                <a:path w="1809750" h="1219200">
                  <a:moveTo>
                    <a:pt x="0" y="1219200"/>
                  </a:moveTo>
                  <a:lnTo>
                    <a:pt x="1809750" y="1219200"/>
                  </a:lnTo>
                  <a:lnTo>
                    <a:pt x="180975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984" y="1624583"/>
              <a:ext cx="4340352" cy="4721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1828799"/>
              <a:ext cx="3733800" cy="411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437" y="1824037"/>
              <a:ext cx="3743325" cy="4124325"/>
            </a:xfrm>
            <a:custGeom>
              <a:avLst/>
              <a:gdLst/>
              <a:ahLst/>
              <a:cxnLst/>
              <a:rect l="l" t="t" r="r" b="b"/>
              <a:pathLst>
                <a:path w="3743325" h="4124325">
                  <a:moveTo>
                    <a:pt x="0" y="4124325"/>
                  </a:moveTo>
                  <a:lnTo>
                    <a:pt x="3743325" y="4124325"/>
                  </a:lnTo>
                  <a:lnTo>
                    <a:pt x="3743325" y="0"/>
                  </a:lnTo>
                  <a:lnTo>
                    <a:pt x="0" y="0"/>
                  </a:lnTo>
                  <a:lnTo>
                    <a:pt x="0" y="41243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799" y="3576573"/>
              <a:ext cx="2438400" cy="386080"/>
            </a:xfrm>
            <a:custGeom>
              <a:avLst/>
              <a:gdLst/>
              <a:ahLst/>
              <a:cxnLst/>
              <a:rect l="l" t="t" r="r" b="b"/>
              <a:pathLst>
                <a:path w="2438400" h="386079">
                  <a:moveTo>
                    <a:pt x="2245487" y="0"/>
                  </a:moveTo>
                  <a:lnTo>
                    <a:pt x="2245487" y="96519"/>
                  </a:lnTo>
                  <a:lnTo>
                    <a:pt x="0" y="96519"/>
                  </a:lnTo>
                  <a:lnTo>
                    <a:pt x="0" y="289432"/>
                  </a:lnTo>
                  <a:lnTo>
                    <a:pt x="2245487" y="289432"/>
                  </a:lnTo>
                  <a:lnTo>
                    <a:pt x="2245487" y="385825"/>
                  </a:lnTo>
                  <a:lnTo>
                    <a:pt x="2438400" y="192912"/>
                  </a:lnTo>
                  <a:lnTo>
                    <a:pt x="2245487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799" y="3576573"/>
              <a:ext cx="2438400" cy="386080"/>
            </a:xfrm>
            <a:custGeom>
              <a:avLst/>
              <a:gdLst/>
              <a:ahLst/>
              <a:cxnLst/>
              <a:rect l="l" t="t" r="r" b="b"/>
              <a:pathLst>
                <a:path w="2438400" h="386079">
                  <a:moveTo>
                    <a:pt x="0" y="96519"/>
                  </a:moveTo>
                  <a:lnTo>
                    <a:pt x="2245487" y="96519"/>
                  </a:lnTo>
                  <a:lnTo>
                    <a:pt x="2245487" y="0"/>
                  </a:lnTo>
                  <a:lnTo>
                    <a:pt x="2438400" y="192912"/>
                  </a:lnTo>
                  <a:lnTo>
                    <a:pt x="2245487" y="385825"/>
                  </a:lnTo>
                  <a:lnTo>
                    <a:pt x="2245487" y="289432"/>
                  </a:lnTo>
                  <a:lnTo>
                    <a:pt x="0" y="289432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20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80" dirty="0"/>
              <a:t> </a:t>
            </a:r>
            <a:r>
              <a:rPr spc="-85" dirty="0"/>
              <a:t>output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38402" y="1364360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8030" y="2380615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5486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390" dirty="0"/>
              <a:t> </a:t>
            </a:r>
            <a:r>
              <a:rPr spc="-75" dirty="0" smtClean="0"/>
              <a:t>(</a:t>
            </a:r>
            <a:r>
              <a:rPr lang="en-US" spc="-75" dirty="0" smtClean="0"/>
              <a:t>6</a:t>
            </a:r>
            <a:r>
              <a:rPr spc="-75" dirty="0" smtClean="0"/>
              <a:t>)</a:t>
            </a:r>
            <a:endParaRPr spc="-75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015644"/>
            <a:ext cx="7213600" cy="27116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attribute </a:t>
            </a:r>
            <a:r>
              <a:rPr sz="22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Selector</a:t>
            </a:r>
            <a:r>
              <a:rPr lang="en-US" sz="2200" b="1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t is used to </a:t>
            </a:r>
            <a:r>
              <a:rPr lang="en-US" sz="22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 HTML elements with a specified attribute</a:t>
            </a:r>
            <a:r>
              <a:rPr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lang="en-US" sz="2200" spc="-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	a[target]</a:t>
            </a:r>
            <a:r>
              <a:rPr sz="2000" b="1" spc="-25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lang="en-US" sz="200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red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endParaRPr lang="en-US" sz="20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000" spc="-10" dirty="0" smtClean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lang="en-US" sz="20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 smtClean="0"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3429000"/>
            <a:ext cx="2590800" cy="297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&lt;html&gt;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&lt;style&gt;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	a[target] {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	color: red;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	}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&lt;/style&gt;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2895600"/>
            <a:ext cx="46482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&lt;h1&gt;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&lt;a </a:t>
            </a:r>
            <a:r>
              <a:rPr lang="en-US" sz="2000" dirty="0" err="1" smtClean="0">
                <a:solidFill>
                  <a:schemeClr val="tx1"/>
                </a:solidFill>
                <a:cs typeface="Calibri"/>
              </a:rPr>
              <a:t>href</a:t>
            </a:r>
            <a:r>
              <a:rPr lang="en-US" sz="2000" dirty="0" smtClean="0">
                <a:solidFill>
                  <a:schemeClr val="tx1"/>
                </a:solidFill>
                <a:cs typeface="Calibri"/>
              </a:rPr>
              <a:t>=" " target="_blank"&gt;Click1&lt;/a&gt;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 smtClean="0">
              <a:solidFill>
                <a:schemeClr val="tx1"/>
              </a:solidFill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&lt;a </a:t>
            </a:r>
            <a:r>
              <a:rPr lang="en-US" sz="2000" dirty="0" err="1" smtClean="0">
                <a:solidFill>
                  <a:schemeClr val="tx1"/>
                </a:solidFill>
                <a:cs typeface="Calibri"/>
              </a:rPr>
              <a:t>href</a:t>
            </a:r>
            <a:r>
              <a:rPr lang="en-US" sz="2000" dirty="0" smtClean="0">
                <a:solidFill>
                  <a:schemeClr val="tx1"/>
                </a:solidFill>
                <a:cs typeface="Calibri"/>
              </a:rPr>
              <a:t>=" "&gt;Click2&lt;/a&gt;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 smtClean="0">
              <a:solidFill>
                <a:schemeClr val="tx1"/>
              </a:solidFill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&lt;/h1&gt;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 smtClean="0">
                <a:solidFill>
                  <a:schemeClr val="tx1"/>
                </a:solidFill>
                <a:cs typeface="Calibri"/>
              </a:rPr>
              <a:t>&lt;/html&gt;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6158089" cy="36697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183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Insert </a:t>
            </a:r>
            <a:r>
              <a:rPr spc="-80" dirty="0"/>
              <a:t>CSS </a:t>
            </a:r>
            <a:r>
              <a:rPr spc="-55" dirty="0"/>
              <a:t>in</a:t>
            </a:r>
            <a:r>
              <a:rPr spc="-525" dirty="0"/>
              <a:t> </a:t>
            </a:r>
            <a:r>
              <a:rPr spc="-7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371600"/>
            <a:ext cx="5674360" cy="19967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Three </a:t>
            </a:r>
            <a:r>
              <a:rPr sz="2800" b="1" spc="-40" dirty="0">
                <a:solidFill>
                  <a:srgbClr val="2E2B1F"/>
                </a:solidFill>
                <a:latin typeface="Calibri"/>
                <a:cs typeface="Calibri"/>
              </a:rPr>
              <a:t>Ways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8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lang="en-US"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External style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sheet</a:t>
            </a:r>
            <a:endParaRPr sz="28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Internal style</a:t>
            </a:r>
            <a:r>
              <a:rPr sz="2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sheet</a:t>
            </a:r>
            <a:endParaRPr sz="28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Inline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style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648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Internal Style</a:t>
            </a:r>
            <a:r>
              <a:rPr spc="-355" dirty="0"/>
              <a:t> </a:t>
            </a:r>
            <a:r>
              <a:rPr spc="-85" dirty="0"/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066800"/>
            <a:ext cx="7100570" cy="19870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3335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internal style sheet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used if one single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has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unique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style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Internal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defined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within 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&lt;style&gt; element,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inside  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&lt;head&gt;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section of 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4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81200" y="2667000"/>
            <a:ext cx="4648200" cy="4191000"/>
            <a:chOff x="1700783" y="3453382"/>
            <a:chExt cx="3655060" cy="3404870"/>
          </a:xfrm>
        </p:grpSpPr>
        <p:sp>
          <p:nvSpPr>
            <p:cNvPr id="5" name="object 5"/>
            <p:cNvSpPr/>
            <p:nvPr/>
          </p:nvSpPr>
          <p:spPr>
            <a:xfrm>
              <a:off x="1700783" y="3453382"/>
              <a:ext cx="3654552" cy="3404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4999" y="3657600"/>
              <a:ext cx="3048000" cy="304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0173" y="3652837"/>
              <a:ext cx="3057525" cy="3057525"/>
            </a:xfrm>
            <a:custGeom>
              <a:avLst/>
              <a:gdLst/>
              <a:ahLst/>
              <a:cxnLst/>
              <a:rect l="l" t="t" r="r" b="b"/>
              <a:pathLst>
                <a:path w="3057525" h="3057525">
                  <a:moveTo>
                    <a:pt x="0" y="3057525"/>
                  </a:moveTo>
                  <a:lnTo>
                    <a:pt x="3057525" y="3057525"/>
                  </a:lnTo>
                  <a:lnTo>
                    <a:pt x="3057525" y="0"/>
                  </a:lnTo>
                  <a:lnTo>
                    <a:pt x="0" y="0"/>
                  </a:lnTo>
                  <a:lnTo>
                    <a:pt x="0" y="30575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517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External Style</a:t>
            </a:r>
            <a:r>
              <a:rPr spc="-355" dirty="0"/>
              <a:t> </a:t>
            </a:r>
            <a:r>
              <a:rPr spc="-85" dirty="0"/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371600"/>
            <a:ext cx="7503160" cy="44108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4163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an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external style sheet,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you can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change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look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an 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entire website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changing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just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</a:t>
            </a:r>
            <a:r>
              <a:rPr sz="2400" spc="6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file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</a:p>
          <a:p>
            <a:pPr marL="241300" marR="34163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 must </a:t>
            </a:r>
            <a:r>
              <a:rPr lang="en-US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just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include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reference to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external style sheet </a:t>
            </a:r>
            <a:r>
              <a:rPr sz="2400" spc="-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file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inside the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&lt;link&gt;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element. </a:t>
            </a:r>
            <a:endParaRPr lang="en-IN" sz="24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0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&lt;link&gt; element goes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inside  the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&lt;head&gt;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section</a:t>
            </a:r>
            <a:r>
              <a:rPr lang="en-US" sz="2400" spc="-5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b="1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400" b="1" spc="-10" dirty="0" smtClean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&lt;link rel="stylesheet" </a:t>
            </a:r>
            <a:r>
              <a:rPr lang="en-IN"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type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="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text/</a:t>
            </a:r>
            <a:r>
              <a:rPr sz="2400" spc="-10" dirty="0" err="1" smtClean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400" spc="-10" dirty="0" smtClean="0">
                <a:solidFill>
                  <a:srgbClr val="2E2B1F"/>
                </a:solidFill>
                <a:latin typeface="Calibri"/>
                <a:cs typeface="Calibri"/>
              </a:rPr>
              <a:t>"</a:t>
            </a:r>
            <a:r>
              <a:rPr lang="en-US" sz="2400" spc="13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 err="1" smtClean="0">
                <a:solidFill>
                  <a:srgbClr val="2E2B1F"/>
                </a:solidFill>
                <a:latin typeface="Calibri"/>
                <a:cs typeface="Calibri"/>
              </a:rPr>
              <a:t>href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="mystyle.css"&gt;</a:t>
            </a:r>
            <a:endParaRPr sz="2400" dirty="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8025"/>
            <a:ext cx="72307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External Style </a:t>
            </a:r>
            <a:r>
              <a:rPr spc="-85" dirty="0"/>
              <a:t>Sheet </a:t>
            </a:r>
            <a:r>
              <a:rPr spc="-5" dirty="0"/>
              <a:t>-</a:t>
            </a:r>
            <a:r>
              <a:rPr spc="-545" dirty="0"/>
              <a:t> </a:t>
            </a:r>
            <a:r>
              <a:rPr spc="-9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95044" y="1115314"/>
            <a:ext cx="5667756" cy="5743067"/>
            <a:chOff x="1495044" y="1347216"/>
            <a:chExt cx="5027930" cy="5511165"/>
          </a:xfrm>
        </p:grpSpPr>
        <p:sp>
          <p:nvSpPr>
            <p:cNvPr id="4" name="object 4"/>
            <p:cNvSpPr/>
            <p:nvPr/>
          </p:nvSpPr>
          <p:spPr>
            <a:xfrm>
              <a:off x="1495044" y="1347216"/>
              <a:ext cx="5027676" cy="3322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149" y="1552575"/>
              <a:ext cx="4419600" cy="27146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5450" y="1547749"/>
              <a:ext cx="4429125" cy="2724150"/>
            </a:xfrm>
            <a:custGeom>
              <a:avLst/>
              <a:gdLst/>
              <a:ahLst/>
              <a:cxnLst/>
              <a:rect l="l" t="t" r="r" b="b"/>
              <a:pathLst>
                <a:path w="4429125" h="2724150">
                  <a:moveTo>
                    <a:pt x="0" y="2724150"/>
                  </a:moveTo>
                  <a:lnTo>
                    <a:pt x="4429125" y="2724150"/>
                  </a:lnTo>
                  <a:lnTo>
                    <a:pt x="4429125" y="0"/>
                  </a:lnTo>
                  <a:lnTo>
                    <a:pt x="0" y="0"/>
                  </a:lnTo>
                  <a:lnTo>
                    <a:pt x="0" y="272415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86583" y="4666486"/>
              <a:ext cx="3244596" cy="2191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0800" y="4871884"/>
              <a:ext cx="2638425" cy="17240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5974" y="4867122"/>
              <a:ext cx="2647950" cy="1733550"/>
            </a:xfrm>
            <a:custGeom>
              <a:avLst/>
              <a:gdLst/>
              <a:ahLst/>
              <a:cxnLst/>
              <a:rect l="l" t="t" r="r" b="b"/>
              <a:pathLst>
                <a:path w="2647950" h="1733550">
                  <a:moveTo>
                    <a:pt x="0" y="1733550"/>
                  </a:moveTo>
                  <a:lnTo>
                    <a:pt x="2647950" y="1733550"/>
                  </a:lnTo>
                  <a:lnTo>
                    <a:pt x="2647950" y="0"/>
                  </a:lnTo>
                  <a:lnTo>
                    <a:pt x="0" y="0"/>
                  </a:lnTo>
                  <a:lnTo>
                    <a:pt x="0" y="173355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40353" y="990600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18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7366" y="4451730"/>
            <a:ext cx="265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File named-</a:t>
            </a:r>
            <a:r>
              <a:rPr sz="1800" b="1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mystyle.css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29197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Inline</a:t>
            </a:r>
            <a:r>
              <a:rPr spc="-290" dirty="0"/>
              <a:t> </a:t>
            </a:r>
            <a:r>
              <a:rPr spc="-95" dirty="0"/>
              <a:t>Styles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955602"/>
            <a:ext cx="7259320" cy="31591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 inline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apply 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unique style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single  element.</a:t>
            </a:r>
            <a:endParaRPr sz="2400" b="1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 inline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styles,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add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style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attribute </a:t>
            </a:r>
            <a:r>
              <a:rPr sz="24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sz="2400" spc="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relevant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</a:pPr>
            <a:r>
              <a:rPr lang="en-IN" sz="24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HTML </a:t>
            </a:r>
            <a:r>
              <a:rPr sz="2400" spc="-1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element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. The style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attribute can contain any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4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property.</a:t>
            </a:r>
            <a:endParaRPr sz="2400" dirty="0">
              <a:latin typeface="Calibri"/>
              <a:cs typeface="Calibri"/>
            </a:endParaRPr>
          </a:p>
          <a:p>
            <a:pPr marL="241300" marR="29654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below shows how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change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the  left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margin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&lt;h1&gt;</a:t>
            </a:r>
            <a:r>
              <a:rPr sz="24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element: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7382" y="3910582"/>
            <a:ext cx="6071617" cy="3176018"/>
            <a:chOff x="1167383" y="3910582"/>
            <a:chExt cx="5636260" cy="2947670"/>
          </a:xfrm>
        </p:grpSpPr>
        <p:sp>
          <p:nvSpPr>
            <p:cNvPr id="5" name="object 5"/>
            <p:cNvSpPr/>
            <p:nvPr/>
          </p:nvSpPr>
          <p:spPr>
            <a:xfrm>
              <a:off x="1167383" y="3910582"/>
              <a:ext cx="5635751" cy="2947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1599" y="4114800"/>
              <a:ext cx="5029200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6773" y="4110037"/>
              <a:ext cx="5038725" cy="2371725"/>
            </a:xfrm>
            <a:custGeom>
              <a:avLst/>
              <a:gdLst/>
              <a:ahLst/>
              <a:cxnLst/>
              <a:rect l="l" t="t" r="r" b="b"/>
              <a:pathLst>
                <a:path w="5038725" h="2371725">
                  <a:moveTo>
                    <a:pt x="0" y="2371725"/>
                  </a:moveTo>
                  <a:lnTo>
                    <a:pt x="5038725" y="2371725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23717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4800"/>
            <a:ext cx="65011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Text-related </a:t>
            </a:r>
            <a:r>
              <a:rPr spc="-80" dirty="0"/>
              <a:t>CSS</a:t>
            </a:r>
            <a:r>
              <a:rPr spc="-350" dirty="0"/>
              <a:t> </a:t>
            </a:r>
            <a:r>
              <a:rPr spc="-100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056310"/>
            <a:ext cx="7292340" cy="54848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sz="2800" spc="-8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specifies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800" spc="-20" dirty="0" smtClean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endParaRPr lang="en-IN" sz="2800" spc="-2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endParaRPr sz="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font-size</a:t>
            </a:r>
            <a:r>
              <a:rPr sz="2800" spc="-7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size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font: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xx-small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x-small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small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medium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large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x-large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xx-large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smaller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larger</a:t>
            </a:r>
            <a:r>
              <a:rPr sz="2800" spc="-8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numeric </a:t>
            </a:r>
            <a:r>
              <a:rPr sz="2800" spc="-10" dirty="0" smtClean="0">
                <a:solidFill>
                  <a:srgbClr val="00B050"/>
                </a:solidFill>
                <a:latin typeface="Calibri"/>
                <a:cs typeface="Calibri"/>
              </a:rPr>
              <a:t>value</a:t>
            </a:r>
            <a:endParaRPr lang="en-IN" sz="2800" spc="-10" dirty="0" smtClean="0">
              <a:solidFill>
                <a:srgbClr val="00B050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endParaRPr sz="800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font-family</a:t>
            </a:r>
            <a:r>
              <a:rPr sz="2800" spc="-78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comma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separated 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font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names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3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Example: </a:t>
            </a:r>
            <a:r>
              <a:rPr sz="2600" spc="-5" dirty="0">
                <a:solidFill>
                  <a:srgbClr val="00B050"/>
                </a:solidFill>
                <a:latin typeface="Consolas"/>
                <a:cs typeface="Consolas"/>
              </a:rPr>
              <a:t>verdana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600" spc="-5" dirty="0">
                <a:solidFill>
                  <a:srgbClr val="00B050"/>
                </a:solidFill>
                <a:latin typeface="Consolas"/>
                <a:cs typeface="Consolas"/>
              </a:rPr>
              <a:t>sans-serif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6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6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2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2E2B1F"/>
                </a:solidFill>
                <a:latin typeface="Calibri"/>
                <a:cs typeface="Calibri"/>
              </a:rPr>
              <a:t>browser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loads the </a:t>
            </a:r>
            <a:r>
              <a:rPr sz="2600" spc="-20" dirty="0">
                <a:solidFill>
                  <a:srgbClr val="2E2B1F"/>
                </a:solidFill>
                <a:latin typeface="Calibri"/>
                <a:cs typeface="Calibri"/>
              </a:rPr>
              <a:t>first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one that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6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available</a:t>
            </a:r>
            <a:endParaRPr sz="26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3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There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should </a:t>
            </a:r>
            <a:r>
              <a:rPr sz="2600" spc="-20" dirty="0">
                <a:solidFill>
                  <a:srgbClr val="2E2B1F"/>
                </a:solidFill>
                <a:latin typeface="Calibri"/>
                <a:cs typeface="Calibri"/>
              </a:rPr>
              <a:t>always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at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least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one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generic</a:t>
            </a:r>
            <a:r>
              <a:rPr sz="2600" spc="-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25" dirty="0" smtClean="0">
                <a:solidFill>
                  <a:srgbClr val="2E2B1F"/>
                </a:solidFill>
                <a:latin typeface="Calibri"/>
                <a:cs typeface="Calibri"/>
              </a:rPr>
              <a:t>font</a:t>
            </a:r>
            <a:endParaRPr lang="en-IN" sz="2600" spc="-25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3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endParaRPr sz="1000" dirty="0">
              <a:latin typeface="Calibri"/>
              <a:cs typeface="Calibri"/>
            </a:endParaRPr>
          </a:p>
          <a:p>
            <a:pPr marL="241300" marR="312420" indent="-228600" algn="just">
              <a:lnSpc>
                <a:spcPct val="100000"/>
              </a:lnSpc>
              <a:spcBef>
                <a:spcPts val="66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font-weight</a:t>
            </a:r>
            <a:r>
              <a:rPr sz="2800" spc="-86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normal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bold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bolder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,  </a:t>
            </a:r>
            <a:r>
              <a:rPr sz="2800" spc="-10" dirty="0">
                <a:solidFill>
                  <a:srgbClr val="00B050"/>
                </a:solidFill>
                <a:latin typeface="Consolas"/>
                <a:cs typeface="Consolas"/>
              </a:rPr>
              <a:t>lighter</a:t>
            </a:r>
            <a:r>
              <a:rPr sz="2800" spc="-90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a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range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[</a:t>
            </a:r>
            <a:r>
              <a:rPr sz="2800" dirty="0">
                <a:solidFill>
                  <a:srgbClr val="2E2B1F"/>
                </a:solidFill>
                <a:latin typeface="Consolas"/>
                <a:cs typeface="Consolas"/>
              </a:rPr>
              <a:t>100</a:t>
            </a:r>
            <a:r>
              <a:rPr sz="2800" spc="-88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…</a:t>
            </a:r>
            <a:r>
              <a:rPr sz="2800" spc="-90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onsolas"/>
                <a:cs typeface="Consolas"/>
              </a:rPr>
              <a:t>900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]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006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Rules </a:t>
            </a:r>
            <a:r>
              <a:rPr spc="-90" dirty="0"/>
              <a:t>for </a:t>
            </a:r>
            <a:r>
              <a:rPr spc="-114" dirty="0"/>
              <a:t>Fonts</a:t>
            </a:r>
            <a:r>
              <a:rPr spc="-67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295400"/>
            <a:ext cx="7579360" cy="44922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font-style</a:t>
            </a:r>
            <a:r>
              <a:rPr sz="2800" spc="-835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font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7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 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normal</a:t>
            </a:r>
            <a:r>
              <a:rPr sz="2800" spc="-5" dirty="0">
                <a:solidFill>
                  <a:srgbClr val="7030A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7030A0"/>
                </a:solidFill>
                <a:latin typeface="Consolas"/>
                <a:cs typeface="Consolas"/>
              </a:rPr>
              <a:t>italic</a:t>
            </a:r>
            <a:r>
              <a:rPr sz="2800" spc="-10" dirty="0">
                <a:solidFill>
                  <a:srgbClr val="7030A0"/>
                </a:solidFill>
                <a:latin typeface="Calibri"/>
                <a:cs typeface="Calibri"/>
              </a:rPr>
              <a:t>,</a:t>
            </a:r>
            <a:r>
              <a:rPr sz="2800" spc="6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7030A0"/>
                </a:solidFill>
                <a:latin typeface="Consolas"/>
                <a:cs typeface="Consolas"/>
              </a:rPr>
              <a:t>oblique</a:t>
            </a:r>
            <a:endParaRPr lang="en-IN" sz="2800" spc="-10" dirty="0" smtClean="0">
              <a:solidFill>
                <a:srgbClr val="7030A0"/>
              </a:solidFill>
              <a:latin typeface="Consolas"/>
              <a:cs typeface="Consolas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7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endParaRPr sz="1000" dirty="0">
              <a:solidFill>
                <a:srgbClr val="7030A0"/>
              </a:solidFill>
              <a:latin typeface="Consolas"/>
              <a:cs typeface="Consolas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text-decoration</a:t>
            </a:r>
            <a:r>
              <a:rPr sz="2800" spc="-8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decorates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endParaRPr sz="2800" dirty="0">
              <a:latin typeface="Calibri"/>
              <a:cs typeface="Calibri"/>
            </a:endParaRPr>
          </a:p>
          <a:p>
            <a:pPr marL="538480" marR="328930" lvl="1" indent="-228600" algn="just">
              <a:lnSpc>
                <a:spcPct val="100000"/>
              </a:lnSpc>
              <a:spcBef>
                <a:spcPts val="67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2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</a:t>
            </a:r>
            <a:r>
              <a:rPr lang="en-US" sz="2800" spc="-25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7030A0"/>
                </a:solidFill>
                <a:latin typeface="Consolas"/>
                <a:cs typeface="Consolas"/>
              </a:rPr>
              <a:t>none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, underline, </a:t>
            </a:r>
            <a:r>
              <a:rPr sz="2800" spc="-5" dirty="0" smtClean="0">
                <a:solidFill>
                  <a:srgbClr val="7030A0"/>
                </a:solidFill>
                <a:latin typeface="Consolas"/>
                <a:cs typeface="Consolas"/>
              </a:rPr>
              <a:t>line-t</a:t>
            </a:r>
            <a:r>
              <a:rPr lang="en-US" sz="2800" spc="-5" dirty="0" smtClean="0">
                <a:solidFill>
                  <a:srgbClr val="7030A0"/>
                </a:solidFill>
                <a:latin typeface="Consolas"/>
                <a:cs typeface="Consolas"/>
              </a:rPr>
              <a:t>h</a:t>
            </a:r>
            <a:r>
              <a:rPr sz="2800" spc="-5" dirty="0" smtClean="0">
                <a:solidFill>
                  <a:srgbClr val="7030A0"/>
                </a:solidFill>
                <a:latin typeface="Consolas"/>
                <a:cs typeface="Consolas"/>
              </a:rPr>
              <a:t>rough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,  overline, </a:t>
            </a:r>
            <a:r>
              <a:rPr sz="2800" spc="-5" dirty="0" smtClean="0">
                <a:solidFill>
                  <a:srgbClr val="7030A0"/>
                </a:solidFill>
                <a:latin typeface="Consolas"/>
                <a:cs typeface="Consolas"/>
              </a:rPr>
              <a:t>blink</a:t>
            </a:r>
            <a:endParaRPr lang="en-IN" sz="2800" spc="-5" dirty="0" smtClean="0">
              <a:solidFill>
                <a:srgbClr val="7030A0"/>
              </a:solidFill>
              <a:latin typeface="Consolas"/>
              <a:cs typeface="Consolas"/>
            </a:endParaRPr>
          </a:p>
          <a:p>
            <a:pPr marL="538480" marR="328930" lvl="1" indent="-228600" algn="just">
              <a:lnSpc>
                <a:spcPct val="100000"/>
              </a:lnSpc>
              <a:spcBef>
                <a:spcPts val="67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endParaRPr sz="1000" spc="-5" dirty="0">
              <a:solidFill>
                <a:srgbClr val="7030A0"/>
              </a:solidFill>
              <a:latin typeface="Consolas"/>
              <a:cs typeface="Consolas"/>
            </a:endParaRPr>
          </a:p>
          <a:p>
            <a:pPr marL="241300" marR="5080" indent="-228600" algn="just">
              <a:lnSpc>
                <a:spcPts val="3350"/>
              </a:lnSpc>
              <a:spcBef>
                <a:spcPts val="7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text-align</a:t>
            </a:r>
            <a:r>
              <a:rPr sz="2800" spc="-765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alignment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or  other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 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left, right, center, justify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20561</TotalTime>
  <Words>6503</Words>
  <Application>Microsoft Office PowerPoint</Application>
  <PresentationFormat>On-screen Show (4:3)</PresentationFormat>
  <Paragraphs>1097</Paragraphs>
  <Slides>123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Office Theme</vt:lpstr>
      <vt:lpstr>UNIT-1 Web Essentials and Mark-up language- HTML </vt:lpstr>
      <vt:lpstr>Outline</vt:lpstr>
      <vt:lpstr>Web Technology</vt:lpstr>
      <vt:lpstr>Web Technologies</vt:lpstr>
      <vt:lpstr>What is Internet?</vt:lpstr>
      <vt:lpstr>What is WWW?</vt:lpstr>
      <vt:lpstr>What is HTTP?</vt:lpstr>
      <vt:lpstr>What is URL?</vt:lpstr>
      <vt:lpstr>What is Website?</vt:lpstr>
      <vt:lpstr>What is Web Server?</vt:lpstr>
      <vt:lpstr>What is Web Browser?</vt:lpstr>
      <vt:lpstr>What is HTML?</vt:lpstr>
      <vt:lpstr>What is Hyperlink?</vt:lpstr>
      <vt:lpstr>Web - Domain Names &amp; Extension Types</vt:lpstr>
      <vt:lpstr>How the Web  works?</vt:lpstr>
      <vt:lpstr>How to choose a Technology?</vt:lpstr>
      <vt:lpstr>Website Designing steps</vt:lpstr>
      <vt:lpstr>Website Planning</vt:lpstr>
      <vt:lpstr>Website Design Issues</vt:lpstr>
      <vt:lpstr>HTML Basics Text, Images, Tables, Forms</vt:lpstr>
      <vt:lpstr>What is HTML?</vt:lpstr>
      <vt:lpstr>A Simple HTML Document</vt:lpstr>
      <vt:lpstr>HTML Tags</vt:lpstr>
      <vt:lpstr>HTML Page Structure</vt:lpstr>
      <vt:lpstr>HTML Versions</vt:lpstr>
      <vt:lpstr>Creating HTML Page</vt:lpstr>
      <vt:lpstr>First HTML Page</vt:lpstr>
      <vt:lpstr>First HTML Page: Tags</vt:lpstr>
      <vt:lpstr>First HTML Page: Header</vt:lpstr>
      <vt:lpstr>First HTML Page: Body</vt:lpstr>
      <vt:lpstr>HTML Headings- HTML headings are defined with the &lt;h1&gt; to &lt;h6&gt; tags. &lt;h1&gt; defines the  most important heading. &lt;h6&gt; defines the least important heading:</vt:lpstr>
      <vt:lpstr>Headings and Paragraphs</vt:lpstr>
      <vt:lpstr>Text Formatting</vt:lpstr>
      <vt:lpstr>PowerPoint Presentation</vt:lpstr>
      <vt:lpstr>&lt;pre&gt; tag</vt:lpstr>
      <vt:lpstr>PowerPoint Presentation</vt:lpstr>
      <vt:lpstr>Hyperlinks: &lt;a&gt; Tag</vt:lpstr>
      <vt:lpstr>Links to the Same Document – Example</vt:lpstr>
      <vt:lpstr>Images: &lt;img&gt; tag</vt:lpstr>
      <vt:lpstr>Ordered Lists: &lt;ol&gt; Tag</vt:lpstr>
      <vt:lpstr>Unordered Lists: &lt;ul&gt; Tag</vt:lpstr>
      <vt:lpstr>Definition lists: &lt;dl&gt; tag</vt:lpstr>
      <vt:lpstr>PowerPoint Presentation</vt:lpstr>
      <vt:lpstr>Lists – Example</vt:lpstr>
      <vt:lpstr>PowerPoint Presentation</vt:lpstr>
      <vt:lpstr>HTML Table Tags</vt:lpstr>
      <vt:lpstr>HTML Tables</vt:lpstr>
      <vt:lpstr>Simple HTML Tables – Example</vt:lpstr>
      <vt:lpstr>Continued…</vt:lpstr>
      <vt:lpstr>PowerPoint Presentation</vt:lpstr>
      <vt:lpstr>&lt;table&gt;   &lt;colgroup&gt;     &lt;col span="2" style="background-color: red; text-align: center"&gt;     &lt;col style="background-color: yellow"&gt;   &lt;/colgroup&gt;   &lt;tr&gt;     &lt;th&gt;ISBN&lt;/th&gt;     &lt;th&gt;Title&lt;/th&gt;     &lt;th&gt;Price&lt;/th&gt;   &lt;/tr&gt;   &lt;tr&gt;     &lt;td&gt;3476896&lt;/td&gt;     &lt;td&gt;My first HTML&lt;/td&gt;     &lt;td&gt;$53&lt;/td&gt;   &lt;/tr&gt;   &lt;tr&gt;     &lt;td&gt;5869207&lt;/td&gt;     &lt;td&gt;My first CSS&lt;/td&gt;     &lt;td&gt;$49&lt;/td&gt;   &lt;/tr&gt; &lt;/table&gt; </vt:lpstr>
      <vt:lpstr>Column and Row Span</vt:lpstr>
      <vt:lpstr>HTML Tables – colspan Example</vt:lpstr>
      <vt:lpstr>HTML Tables – rowspan Example</vt:lpstr>
      <vt:lpstr>PowerPoint Presentation</vt:lpstr>
      <vt:lpstr>HTML Form</vt:lpstr>
      <vt:lpstr>The &lt;input&gt; Element</vt:lpstr>
      <vt:lpstr>Input type Text</vt:lpstr>
      <vt:lpstr>Input Type Password</vt:lpstr>
      <vt:lpstr>Input type Submit</vt:lpstr>
      <vt:lpstr>Input Type Reset</vt:lpstr>
      <vt:lpstr>Input Type Button</vt:lpstr>
      <vt:lpstr>Input Type Radio</vt:lpstr>
      <vt:lpstr>Input Type Checkbox</vt:lpstr>
      <vt:lpstr>HTML Input Attributes</vt:lpstr>
      <vt:lpstr>Continued..</vt:lpstr>
      <vt:lpstr>The &lt;select&gt; Element</vt:lpstr>
      <vt:lpstr>The &lt;select&gt; Element with</vt:lpstr>
      <vt:lpstr>The &lt;textarea&gt; Element</vt:lpstr>
      <vt:lpstr>HTML Forms – Example</vt:lpstr>
      <vt:lpstr>HTML Forms – Example (2)</vt:lpstr>
      <vt:lpstr>HTML Forms – Example (3) form.html (continued)</vt:lpstr>
      <vt:lpstr>PowerPoint Presentation</vt:lpstr>
      <vt:lpstr>HTML Frames</vt:lpstr>
      <vt:lpstr>HTML &lt;frame&gt; Tag</vt:lpstr>
      <vt:lpstr>PowerPoint Presentation</vt:lpstr>
      <vt:lpstr>Cascading Style Sheets (CSS)</vt:lpstr>
      <vt:lpstr>Introduction of CSS</vt:lpstr>
      <vt:lpstr>Advantages of CSS</vt:lpstr>
      <vt:lpstr>CSS - Syntax</vt:lpstr>
      <vt:lpstr>CSS - Syntax</vt:lpstr>
      <vt:lpstr>CSS selectors (1)</vt:lpstr>
      <vt:lpstr>PowerPoint Presentation</vt:lpstr>
      <vt:lpstr>CSS selectors (2)</vt:lpstr>
      <vt:lpstr>Example with output</vt:lpstr>
      <vt:lpstr>CSS selectors (3)</vt:lpstr>
      <vt:lpstr>Example with output</vt:lpstr>
      <vt:lpstr>CSS selectors (4)</vt:lpstr>
      <vt:lpstr>CSS selectors (5)</vt:lpstr>
      <vt:lpstr>Example with output</vt:lpstr>
      <vt:lpstr>CSS selectors (6)</vt:lpstr>
      <vt:lpstr>PowerPoint Presentation</vt:lpstr>
      <vt:lpstr>Insert CSS in HTML</vt:lpstr>
      <vt:lpstr>Internal Style Sheet</vt:lpstr>
      <vt:lpstr>External Style Sheet</vt:lpstr>
      <vt:lpstr>External Style Sheet - Example</vt:lpstr>
      <vt:lpstr>Inline Styles</vt:lpstr>
      <vt:lpstr>Text-related CSS Properties</vt:lpstr>
      <vt:lpstr>CSS Rules for Fonts (2)</vt:lpstr>
      <vt:lpstr>Short-hand for font Property</vt:lpstr>
      <vt:lpstr>Backgrounds</vt:lpstr>
      <vt:lpstr>continued...</vt:lpstr>
      <vt:lpstr>Borders</vt:lpstr>
      <vt:lpstr>Border Short-hand Property</vt:lpstr>
      <vt:lpstr>Width and Height of elements</vt:lpstr>
      <vt:lpstr>Style rule cascading and inheritance  </vt:lpstr>
      <vt:lpstr>PowerPoint Presentation</vt:lpstr>
      <vt:lpstr>PowerPoint Presentation</vt:lpstr>
      <vt:lpstr>Style rule cascading</vt:lpstr>
      <vt:lpstr>PowerPoint Presentation</vt:lpstr>
      <vt:lpstr>PowerPoint Presentation</vt:lpstr>
      <vt:lpstr>Bootstrap</vt:lpstr>
      <vt:lpstr>Where to Get Bootstrap?</vt:lpstr>
      <vt:lpstr>Create First Web Page With Bootstrap</vt:lpstr>
      <vt:lpstr>Continued…</vt:lpstr>
      <vt:lpstr>Continued…</vt:lpstr>
      <vt:lpstr>Basic Bootstrap Page</vt:lpstr>
      <vt:lpstr>Bootstrap Tables </vt:lpstr>
      <vt:lpstr>PowerPoint Presentation</vt:lpstr>
      <vt:lpstr>PowerPoint Presentation</vt:lpstr>
      <vt:lpstr>PowerPoint Presentation</vt:lpstr>
      <vt:lpstr>PowerPoint Presentation</vt:lpstr>
      <vt:lpstr>For complete Bootstrap tutorials: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Vijayendra</dc:creator>
  <cp:lastModifiedBy>Vijayendra</cp:lastModifiedBy>
  <cp:revision>598</cp:revision>
  <dcterms:created xsi:type="dcterms:W3CDTF">2021-01-04T04:12:00Z</dcterms:created>
  <dcterms:modified xsi:type="dcterms:W3CDTF">2025-01-10T04:15:38Z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2021-01-04T00:00:00Z</vt:filetime>
  </property>
</Properties>
</file>